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0" r:id="rId2"/>
    <p:sldId id="257" r:id="rId3"/>
    <p:sldId id="261" r:id="rId4"/>
    <p:sldId id="274" r:id="rId5"/>
    <p:sldId id="266" r:id="rId6"/>
    <p:sldId id="267" r:id="rId7"/>
    <p:sldId id="262" r:id="rId8"/>
    <p:sldId id="263" r:id="rId9"/>
    <p:sldId id="264" r:id="rId10"/>
    <p:sldId id="265" r:id="rId11"/>
    <p:sldId id="259" r:id="rId12"/>
    <p:sldId id="269" r:id="rId13"/>
    <p:sldId id="270" r:id="rId14"/>
    <p:sldId id="271" r:id="rId15"/>
    <p:sldId id="272" r:id="rId16"/>
    <p:sldId id="273" r:id="rId17"/>
    <p:sldId id="268" r:id="rId18"/>
    <p:sldId id="25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2A54C80-263E-416B-A8E0-580EDEADCBDC}" type="datetimeFigureOut">
              <a:rPr lang="en-US" dirty="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time_continue=9&amp;v=MYDtG4hro9c"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GKmcBpkXZPE"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s://www.ncbi.nlm.nih.gov/pubmed/"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fbeeldingsresultaat voor literatu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45" y="2199850"/>
            <a:ext cx="7017929" cy="4658150"/>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txBox="1">
            <a:spLocks/>
          </p:cNvSpPr>
          <p:nvPr/>
        </p:nvSpPr>
        <p:spPr>
          <a:xfrm>
            <a:off x="1437399" y="175140"/>
            <a:ext cx="7766936"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dirty="0" err="1"/>
              <a:t>Doorstroom</a:t>
            </a:r>
            <a:r>
              <a:rPr lang="en-US" sz="5000" b="1" dirty="0"/>
              <a:t> </a:t>
            </a:r>
            <a:r>
              <a:rPr lang="en-US" sz="5000" b="1" dirty="0" err="1"/>
              <a:t>naar</a:t>
            </a:r>
            <a:r>
              <a:rPr lang="en-US" sz="5000" b="1" dirty="0"/>
              <a:t> </a:t>
            </a:r>
            <a:r>
              <a:rPr lang="en-US" sz="5000" b="1" dirty="0" err="1"/>
              <a:t>hbo</a:t>
            </a:r>
            <a:r>
              <a:rPr lang="en-US" sz="5000" b="1" dirty="0"/>
              <a:t> </a:t>
            </a:r>
            <a:r>
              <a:rPr lang="en-US" sz="5000" b="1" dirty="0" err="1"/>
              <a:t>gezondheidszorg</a:t>
            </a:r>
            <a:endParaRPr lang="en-US" sz="5000" b="1" dirty="0"/>
          </a:p>
        </p:txBody>
      </p:sp>
      <p:sp>
        <p:nvSpPr>
          <p:cNvPr id="9" name="Ondertitel 2"/>
          <p:cNvSpPr>
            <a:spLocks noGrp="1"/>
          </p:cNvSpPr>
          <p:nvPr>
            <p:ph type="subTitle" idx="1"/>
          </p:nvPr>
        </p:nvSpPr>
        <p:spPr>
          <a:xfrm>
            <a:off x="1437399" y="1892460"/>
            <a:ext cx="7766936" cy="1096899"/>
          </a:xfrm>
        </p:spPr>
        <p:txBody>
          <a:bodyPr>
            <a:normAutofit/>
          </a:bodyPr>
          <a:lstStyle/>
          <a:p>
            <a:r>
              <a:rPr lang="en-US" sz="2400" b="1" dirty="0" err="1">
                <a:solidFill>
                  <a:schemeClr val="accent2"/>
                </a:solidFill>
              </a:rPr>
              <a:t>Inleiding</a:t>
            </a:r>
            <a:r>
              <a:rPr lang="en-US" sz="2400" b="1" dirty="0">
                <a:solidFill>
                  <a:schemeClr val="accent2"/>
                </a:solidFill>
              </a:rPr>
              <a:t> &amp;</a:t>
            </a:r>
            <a:r>
              <a:rPr lang="en-US" sz="2400" b="1" dirty="0" err="1">
                <a:solidFill>
                  <a:schemeClr val="accent2"/>
                </a:solidFill>
              </a:rPr>
              <a:t>Literatuuronderzoek</a:t>
            </a:r>
            <a:endParaRPr lang="en-US" sz="2400" b="1" dirty="0">
              <a:solidFill>
                <a:schemeClr val="accent2"/>
              </a:solidFill>
            </a:endParaRPr>
          </a:p>
        </p:txBody>
      </p:sp>
    </p:spTree>
    <p:extLst>
      <p:ext uri="{BB962C8B-B14F-4D97-AF65-F5344CB8AC3E}">
        <p14:creationId xmlns:p14="http://schemas.microsoft.com/office/powerpoint/2010/main" val="2659848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a:t>Stappenplan om informatie te verzamelen:</a:t>
            </a:r>
          </a:p>
          <a:p>
            <a:r>
              <a:rPr lang="nl-NL" dirty="0"/>
              <a:t>Stap 1: beschrijven van de onderzoeksvraag en PICO;</a:t>
            </a:r>
          </a:p>
          <a:p>
            <a:r>
              <a:rPr lang="nl-NL" dirty="0"/>
              <a:t>Stap 2: opstellen van zoektermen</a:t>
            </a:r>
          </a:p>
          <a:p>
            <a:r>
              <a:rPr lang="nl-NL" dirty="0"/>
              <a:t>Stap 3: invullen van de zoektermen op diverse websites</a:t>
            </a:r>
          </a:p>
          <a:p>
            <a:endParaRPr lang="nl-NL" dirty="0"/>
          </a:p>
        </p:txBody>
      </p:sp>
      <p:sp>
        <p:nvSpPr>
          <p:cNvPr id="4" name="Tekstvak 3"/>
          <p:cNvSpPr txBox="1"/>
          <p:nvPr/>
        </p:nvSpPr>
        <p:spPr>
          <a:xfrm>
            <a:off x="1811384" y="6041362"/>
            <a:ext cx="7698377" cy="646331"/>
          </a:xfrm>
          <a:prstGeom prst="rect">
            <a:avLst/>
          </a:prstGeom>
          <a:noFill/>
        </p:spPr>
        <p:txBody>
          <a:bodyPr wrap="square" rtlCol="0">
            <a:spAutoFit/>
          </a:bodyPr>
          <a:lstStyle/>
          <a:p>
            <a:r>
              <a:rPr lang="nl-NL" dirty="0"/>
              <a:t>Filmpje: </a:t>
            </a:r>
            <a:r>
              <a:rPr lang="en-US" dirty="0">
                <a:hlinkClick r:id="rId2"/>
              </a:rPr>
              <a:t>https://www.youtube.com/watch?time_continue=9&amp;v=MYDtG4hro9c</a:t>
            </a:r>
            <a:endParaRPr lang="nl-NL" dirty="0"/>
          </a:p>
        </p:txBody>
      </p:sp>
      <p:sp>
        <p:nvSpPr>
          <p:cNvPr id="5" name="Titel 1"/>
          <p:cNvSpPr>
            <a:spLocks noGrp="1"/>
          </p:cNvSpPr>
          <p:nvPr>
            <p:ph type="title"/>
          </p:nvPr>
        </p:nvSpPr>
        <p:spPr>
          <a:xfrm>
            <a:off x="677334" y="443992"/>
            <a:ext cx="8596668" cy="918575"/>
          </a:xfrm>
        </p:spPr>
        <p:txBody>
          <a:bodyPr>
            <a:normAutofit fontScale="90000"/>
          </a:bodyPr>
          <a:lstStyle/>
          <a:p>
            <a:pPr>
              <a:spcBef>
                <a:spcPts val="800"/>
              </a:spcBef>
              <a:spcAft>
                <a:spcPts val="1200"/>
              </a:spcAft>
            </a:pPr>
            <a:r>
              <a:rPr lang="nl-NL" sz="3800" b="1" dirty="0"/>
              <a:t>Literatuuronderzoek</a:t>
            </a:r>
            <a:br>
              <a:rPr lang="nl-NL" sz="3800" b="1" dirty="0"/>
            </a:br>
            <a:br>
              <a:rPr lang="nl-NL" sz="3800" b="1" dirty="0"/>
            </a:br>
            <a:r>
              <a:rPr lang="nl-NL" sz="3000" b="1" dirty="0">
                <a:solidFill>
                  <a:schemeClr val="accent2"/>
                </a:solidFill>
              </a:rPr>
              <a:t>Verzamelen</a:t>
            </a:r>
            <a:endParaRPr lang="nl-NL" b="1" dirty="0">
              <a:solidFill>
                <a:schemeClr val="accent2">
                  <a:lumMod val="75000"/>
                </a:schemeClr>
              </a:solidFill>
            </a:endParaRPr>
          </a:p>
        </p:txBody>
      </p:sp>
      <p:pic>
        <p:nvPicPr>
          <p:cNvPr id="5122" name="Picture 2" descr="Afbeeldingsresultaat voor zoekte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283" y="4148106"/>
            <a:ext cx="3850368" cy="1540147"/>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4"/>
          <a:stretch>
            <a:fillRect/>
          </a:stretch>
        </p:blipFill>
        <p:spPr>
          <a:xfrm>
            <a:off x="525099" y="6143897"/>
            <a:ext cx="969719" cy="714103"/>
          </a:xfrm>
          <a:prstGeom prst="rect">
            <a:avLst/>
          </a:prstGeom>
        </p:spPr>
      </p:pic>
      <p:sp>
        <p:nvSpPr>
          <p:cNvPr id="2" name="Tekstvak 1">
            <a:extLst>
              <a:ext uri="{FF2B5EF4-FFF2-40B4-BE49-F238E27FC236}">
                <a16:creationId xmlns:a16="http://schemas.microsoft.com/office/drawing/2014/main" id="{8728A089-146B-ADAC-CC22-795A7963F1A5}"/>
              </a:ext>
            </a:extLst>
          </p:cNvPr>
          <p:cNvSpPr txBox="1"/>
          <p:nvPr/>
        </p:nvSpPr>
        <p:spPr>
          <a:xfrm>
            <a:off x="9531659" y="6331985"/>
            <a:ext cx="266034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accent1">
                    <a:lumMod val="40000"/>
                    <a:lumOff val="60000"/>
                  </a:schemeClr>
                </a:solidFill>
              </a:rPr>
              <a:t>C.L. Menig</a:t>
            </a:r>
          </a:p>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bg1"/>
                </a:solidFill>
              </a:rPr>
              <a:t>Keuzedeel: Doorstroom HBO</a:t>
            </a:r>
            <a:endParaRPr kumimoji="0" lang="nl-NL" sz="1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16549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525099" y="6143897"/>
            <a:ext cx="969719" cy="714103"/>
          </a:xfrm>
          <a:prstGeom prst="rect">
            <a:avLst/>
          </a:prstGeom>
        </p:spPr>
      </p:pic>
      <p:sp>
        <p:nvSpPr>
          <p:cNvPr id="2" name="AutoShape 2" descr="Afbeeldingsresultaat voor pauz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Afbeeldingsresultaat voor pauz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Afbeeldingsresultaat voor pauz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Afbeeldingsresultaat voor pauz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itel 1"/>
          <p:cNvSpPr>
            <a:spLocks noGrp="1"/>
          </p:cNvSpPr>
          <p:nvPr>
            <p:ph type="title"/>
          </p:nvPr>
        </p:nvSpPr>
        <p:spPr/>
        <p:txBody>
          <a:bodyPr>
            <a:normAutofit fontScale="90000"/>
          </a:bodyPr>
          <a:lstStyle/>
          <a:p>
            <a:r>
              <a:rPr lang="nl-NL" sz="4000" b="1" dirty="0"/>
              <a:t>Korte pauze</a:t>
            </a:r>
            <a:br>
              <a:rPr lang="nl-NL" sz="4000" b="1" dirty="0"/>
            </a:br>
            <a:br>
              <a:rPr lang="nl-NL" sz="4000" b="1" dirty="0">
                <a:solidFill>
                  <a:schemeClr val="accent2">
                    <a:lumMod val="50000"/>
                  </a:schemeClr>
                </a:solidFill>
              </a:rPr>
            </a:br>
            <a:r>
              <a:rPr lang="nl-NL" sz="3100" b="1" dirty="0">
                <a:solidFill>
                  <a:schemeClr val="accent2"/>
                </a:solidFill>
              </a:rPr>
              <a:t>5 min</a:t>
            </a:r>
          </a:p>
        </p:txBody>
      </p:sp>
      <p:pic>
        <p:nvPicPr>
          <p:cNvPr id="2050" name="Picture 2" descr="Afbeeldingsresultaat voor purple time for a bre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58" y="1560924"/>
            <a:ext cx="4399007" cy="44186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kop koff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7300" y="3689215"/>
            <a:ext cx="1156301" cy="87843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00F74C1B-08C3-2802-D5A1-958EC192734E}"/>
              </a:ext>
            </a:extLst>
          </p:cNvPr>
          <p:cNvSpPr txBox="1"/>
          <p:nvPr/>
        </p:nvSpPr>
        <p:spPr>
          <a:xfrm>
            <a:off x="9531659" y="6331985"/>
            <a:ext cx="266034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accent1">
                    <a:lumMod val="40000"/>
                    <a:lumOff val="60000"/>
                  </a:schemeClr>
                </a:solidFill>
              </a:rPr>
              <a:t>C.L. Menig</a:t>
            </a:r>
          </a:p>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bg1"/>
                </a:solidFill>
              </a:rPr>
              <a:t>Keuzedeel: Doorstroom HBO</a:t>
            </a:r>
            <a:endParaRPr kumimoji="0" lang="nl-NL" sz="1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03307227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r>
              <a:rPr lang="en-US" dirty="0">
                <a:solidFill>
                  <a:schemeClr val="tx1"/>
                </a:solidFill>
              </a:rPr>
              <a:t>1. </a:t>
            </a:r>
            <a:r>
              <a:rPr lang="en-US" dirty="0" err="1">
                <a:solidFill>
                  <a:schemeClr val="tx1"/>
                </a:solidFill>
              </a:rPr>
              <a:t>Verwoord</a:t>
            </a:r>
            <a:r>
              <a:rPr lang="en-US" dirty="0">
                <a:solidFill>
                  <a:schemeClr val="tx1"/>
                </a:solidFill>
              </a:rPr>
              <a:t> </a:t>
            </a:r>
            <a:r>
              <a:rPr lang="en-US" dirty="0" err="1">
                <a:solidFill>
                  <a:schemeClr val="tx1"/>
                </a:solidFill>
              </a:rPr>
              <a:t>eerst</a:t>
            </a:r>
            <a:r>
              <a:rPr lang="en-US" dirty="0">
                <a:solidFill>
                  <a:schemeClr val="tx1"/>
                </a:solidFill>
              </a:rPr>
              <a:t> </a:t>
            </a:r>
            <a:r>
              <a:rPr lang="en-US" dirty="0" err="1">
                <a:solidFill>
                  <a:schemeClr val="tx1"/>
                </a:solidFill>
              </a:rPr>
              <a:t>helder</a:t>
            </a:r>
            <a:r>
              <a:rPr lang="en-US" dirty="0">
                <a:solidFill>
                  <a:schemeClr val="tx1"/>
                </a:solidFill>
              </a:rPr>
              <a:t> wat je </a:t>
            </a:r>
            <a:r>
              <a:rPr lang="en-US" dirty="0" err="1">
                <a:solidFill>
                  <a:schemeClr val="tx1"/>
                </a:solidFill>
              </a:rPr>
              <a:t>probleemstelling</a:t>
            </a:r>
            <a:r>
              <a:rPr lang="en-US" dirty="0">
                <a:solidFill>
                  <a:schemeClr val="tx1"/>
                </a:solidFill>
              </a:rPr>
              <a:t> is </a:t>
            </a:r>
            <a:r>
              <a:rPr lang="en-US" dirty="0" err="1">
                <a:solidFill>
                  <a:schemeClr val="tx1"/>
                </a:solidFill>
              </a:rPr>
              <a:t>en</a:t>
            </a:r>
            <a:r>
              <a:rPr lang="en-US" dirty="0">
                <a:solidFill>
                  <a:schemeClr val="tx1"/>
                </a:solidFill>
              </a:rPr>
              <a:t> </a:t>
            </a:r>
            <a:r>
              <a:rPr lang="en-US" dirty="0" err="1">
                <a:solidFill>
                  <a:schemeClr val="tx1"/>
                </a:solidFill>
              </a:rPr>
              <a:t>waar</a:t>
            </a:r>
            <a:r>
              <a:rPr lang="en-US" dirty="0">
                <a:solidFill>
                  <a:schemeClr val="tx1"/>
                </a:solidFill>
              </a:rPr>
              <a:t> je </a:t>
            </a:r>
            <a:r>
              <a:rPr lang="en-US" dirty="0" err="1">
                <a:solidFill>
                  <a:schemeClr val="tx1"/>
                </a:solidFill>
              </a:rPr>
              <a:t>naar</a:t>
            </a:r>
            <a:r>
              <a:rPr lang="en-US" dirty="0">
                <a:solidFill>
                  <a:schemeClr val="tx1"/>
                </a:solidFill>
              </a:rPr>
              <a:t> op </a:t>
            </a:r>
            <a:r>
              <a:rPr lang="en-US" dirty="0" err="1">
                <a:solidFill>
                  <a:schemeClr val="tx1"/>
                </a:solidFill>
              </a:rPr>
              <a:t>zoek</a:t>
            </a:r>
            <a:r>
              <a:rPr lang="en-US" dirty="0">
                <a:solidFill>
                  <a:schemeClr val="tx1"/>
                </a:solidFill>
              </a:rPr>
              <a:t> wilt (PICO); </a:t>
            </a:r>
          </a:p>
          <a:p>
            <a:pPr marL="0" indent="0">
              <a:buNone/>
            </a:pPr>
            <a:r>
              <a:rPr lang="en-US" dirty="0">
                <a:solidFill>
                  <a:schemeClr val="tx1"/>
                </a:solidFill>
              </a:rPr>
              <a:t>2. </a:t>
            </a:r>
            <a:r>
              <a:rPr lang="en-US" dirty="0" err="1">
                <a:solidFill>
                  <a:schemeClr val="tx1"/>
                </a:solidFill>
              </a:rPr>
              <a:t>Gebruik</a:t>
            </a:r>
            <a:r>
              <a:rPr lang="en-US" dirty="0">
                <a:solidFill>
                  <a:schemeClr val="tx1"/>
                </a:solidFill>
              </a:rPr>
              <a:t> </a:t>
            </a:r>
            <a:r>
              <a:rPr lang="en-US" dirty="0" err="1">
                <a:solidFill>
                  <a:schemeClr val="tx1"/>
                </a:solidFill>
              </a:rPr>
              <a:t>geen</a:t>
            </a:r>
            <a:r>
              <a:rPr lang="en-US" dirty="0">
                <a:solidFill>
                  <a:schemeClr val="tx1"/>
                </a:solidFill>
              </a:rPr>
              <a:t> spreektaal;</a:t>
            </a:r>
          </a:p>
          <a:p>
            <a:pPr marL="0" indent="0">
              <a:buNone/>
            </a:pPr>
            <a:r>
              <a:rPr lang="en-US" dirty="0">
                <a:solidFill>
                  <a:schemeClr val="tx1"/>
                </a:solidFill>
              </a:rPr>
              <a:t>3. </a:t>
            </a:r>
            <a:r>
              <a:rPr lang="en-US" dirty="0" err="1">
                <a:solidFill>
                  <a:schemeClr val="tx1"/>
                </a:solidFill>
              </a:rPr>
              <a:t>Gebruik</a:t>
            </a:r>
            <a:r>
              <a:rPr lang="en-US" dirty="0">
                <a:solidFill>
                  <a:schemeClr val="tx1"/>
                </a:solidFill>
              </a:rPr>
              <a:t> </a:t>
            </a:r>
            <a:r>
              <a:rPr lang="en-US" dirty="0" err="1">
                <a:solidFill>
                  <a:schemeClr val="tx1"/>
                </a:solidFill>
              </a:rPr>
              <a:t>vakinhoudelijke</a:t>
            </a:r>
            <a:r>
              <a:rPr lang="en-US" dirty="0">
                <a:solidFill>
                  <a:schemeClr val="tx1"/>
                </a:solidFill>
              </a:rPr>
              <a:t> </a:t>
            </a:r>
            <a:r>
              <a:rPr lang="en-US" dirty="0" err="1">
                <a:solidFill>
                  <a:schemeClr val="tx1"/>
                </a:solidFill>
              </a:rPr>
              <a:t>zoektaal</a:t>
            </a:r>
            <a:r>
              <a:rPr lang="en-US" dirty="0">
                <a:solidFill>
                  <a:schemeClr val="tx1"/>
                </a:solidFill>
              </a:rPr>
              <a:t>;</a:t>
            </a:r>
          </a:p>
          <a:p>
            <a:pPr marL="0" indent="0">
              <a:buNone/>
            </a:pPr>
            <a:r>
              <a:rPr lang="en-US" dirty="0">
                <a:solidFill>
                  <a:schemeClr val="tx1"/>
                </a:solidFill>
              </a:rPr>
              <a:t>4. </a:t>
            </a:r>
            <a:r>
              <a:rPr lang="en-US" dirty="0" err="1">
                <a:solidFill>
                  <a:schemeClr val="tx1"/>
                </a:solidFill>
              </a:rPr>
              <a:t>Zoek</a:t>
            </a:r>
            <a:r>
              <a:rPr lang="en-US" dirty="0">
                <a:solidFill>
                  <a:schemeClr val="tx1"/>
                </a:solidFill>
              </a:rPr>
              <a:t> </a:t>
            </a:r>
            <a:r>
              <a:rPr lang="en-US" dirty="0" err="1">
                <a:solidFill>
                  <a:schemeClr val="tx1"/>
                </a:solidFill>
              </a:rPr>
              <a:t>ook</a:t>
            </a:r>
            <a:r>
              <a:rPr lang="en-US" dirty="0">
                <a:solidFill>
                  <a:schemeClr val="tx1"/>
                </a:solidFill>
              </a:rPr>
              <a:t> in </a:t>
            </a:r>
            <a:r>
              <a:rPr lang="en-US" dirty="0" err="1">
                <a:solidFill>
                  <a:schemeClr val="tx1"/>
                </a:solidFill>
              </a:rPr>
              <a:t>anderen</a:t>
            </a:r>
            <a:r>
              <a:rPr lang="en-US" dirty="0">
                <a:solidFill>
                  <a:schemeClr val="tx1"/>
                </a:solidFill>
              </a:rPr>
              <a:t> </a:t>
            </a:r>
            <a:r>
              <a:rPr lang="en-US" dirty="0" err="1">
                <a:solidFill>
                  <a:schemeClr val="tx1"/>
                </a:solidFill>
              </a:rPr>
              <a:t>talen</a:t>
            </a:r>
            <a:r>
              <a:rPr lang="en-US" dirty="0">
                <a:solidFill>
                  <a:schemeClr val="tx1"/>
                </a:solidFill>
              </a:rPr>
              <a:t> door </a:t>
            </a:r>
            <a:r>
              <a:rPr lang="en-US" dirty="0" err="1">
                <a:solidFill>
                  <a:schemeClr val="tx1"/>
                </a:solidFill>
              </a:rPr>
              <a:t>bijvoorbeeld</a:t>
            </a:r>
            <a:r>
              <a:rPr lang="en-US" dirty="0">
                <a:solidFill>
                  <a:schemeClr val="tx1"/>
                </a:solidFill>
              </a:rPr>
              <a:t> je PICO om </a:t>
            </a:r>
            <a:r>
              <a:rPr lang="en-US" dirty="0" err="1">
                <a:solidFill>
                  <a:schemeClr val="tx1"/>
                </a:solidFill>
              </a:rPr>
              <a:t>te</a:t>
            </a:r>
            <a:r>
              <a:rPr lang="en-US" dirty="0">
                <a:solidFill>
                  <a:schemeClr val="tx1"/>
                </a:solidFill>
              </a:rPr>
              <a:t> </a:t>
            </a:r>
            <a:r>
              <a:rPr lang="en-US" dirty="0" err="1">
                <a:solidFill>
                  <a:schemeClr val="tx1"/>
                </a:solidFill>
              </a:rPr>
              <a:t>zetten</a:t>
            </a:r>
            <a:r>
              <a:rPr lang="en-US" dirty="0">
                <a:solidFill>
                  <a:schemeClr val="tx1"/>
                </a:solidFill>
              </a:rPr>
              <a:t> </a:t>
            </a:r>
            <a:r>
              <a:rPr lang="en-US" dirty="0" err="1">
                <a:solidFill>
                  <a:schemeClr val="tx1"/>
                </a:solidFill>
              </a:rPr>
              <a:t>naar</a:t>
            </a:r>
            <a:r>
              <a:rPr lang="en-US" dirty="0">
                <a:solidFill>
                  <a:schemeClr val="tx1"/>
                </a:solidFill>
              </a:rPr>
              <a:t> het Engels;</a:t>
            </a:r>
          </a:p>
          <a:p>
            <a:pPr marL="0" indent="0">
              <a:buNone/>
            </a:pPr>
            <a:r>
              <a:rPr lang="en-US" dirty="0">
                <a:solidFill>
                  <a:schemeClr val="tx1"/>
                </a:solidFill>
              </a:rPr>
              <a:t>5. </a:t>
            </a:r>
            <a:r>
              <a:rPr lang="en-US" dirty="0" err="1">
                <a:solidFill>
                  <a:schemeClr val="tx1"/>
                </a:solidFill>
              </a:rPr>
              <a:t>Gebruik</a:t>
            </a:r>
            <a:r>
              <a:rPr lang="en-US" dirty="0">
                <a:solidFill>
                  <a:schemeClr val="tx1"/>
                </a:solidFill>
              </a:rPr>
              <a:t> </a:t>
            </a:r>
            <a:r>
              <a:rPr lang="en-US" u="sng" dirty="0" err="1">
                <a:solidFill>
                  <a:schemeClr val="tx1"/>
                </a:solidFill>
              </a:rPr>
              <a:t>Boleaanse</a:t>
            </a:r>
            <a:r>
              <a:rPr lang="en-US" u="sng" dirty="0">
                <a:solidFill>
                  <a:schemeClr val="tx1"/>
                </a:solidFill>
              </a:rPr>
              <a:t> </a:t>
            </a:r>
            <a:r>
              <a:rPr lang="en-US" u="sng" dirty="0" err="1">
                <a:solidFill>
                  <a:schemeClr val="tx1"/>
                </a:solidFill>
              </a:rPr>
              <a:t>operatoren</a:t>
            </a:r>
            <a:endParaRPr lang="en-US" u="sng" dirty="0">
              <a:solidFill>
                <a:schemeClr val="tx1"/>
              </a:solidFill>
            </a:endParaRPr>
          </a:p>
          <a:p>
            <a:endParaRPr lang="en-US" dirty="0">
              <a:solidFill>
                <a:schemeClr val="tx1"/>
              </a:solidFill>
            </a:endParaRPr>
          </a:p>
        </p:txBody>
      </p:sp>
      <p:pic>
        <p:nvPicPr>
          <p:cNvPr id="3074"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085" y="4410824"/>
            <a:ext cx="4622584" cy="2248381"/>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a:stretch>
            <a:fillRect/>
          </a:stretch>
        </p:blipFill>
        <p:spPr>
          <a:xfrm>
            <a:off x="525099" y="6143897"/>
            <a:ext cx="969719" cy="714103"/>
          </a:xfrm>
          <a:prstGeom prst="rect">
            <a:avLst/>
          </a:prstGeom>
        </p:spPr>
      </p:pic>
      <p:sp>
        <p:nvSpPr>
          <p:cNvPr id="8" name="Titel 1"/>
          <p:cNvSpPr>
            <a:spLocks noGrp="1"/>
          </p:cNvSpPr>
          <p:nvPr>
            <p:ph type="title"/>
          </p:nvPr>
        </p:nvSpPr>
        <p:spPr>
          <a:xfrm>
            <a:off x="677334" y="443992"/>
            <a:ext cx="8596668" cy="918575"/>
          </a:xfrm>
        </p:spPr>
        <p:txBody>
          <a:bodyPr>
            <a:normAutofit fontScale="90000"/>
          </a:bodyPr>
          <a:lstStyle/>
          <a:p>
            <a:pPr>
              <a:spcBef>
                <a:spcPts val="800"/>
              </a:spcBef>
              <a:spcAft>
                <a:spcPts val="1200"/>
              </a:spcAft>
            </a:pPr>
            <a:r>
              <a:rPr lang="nl-NL" sz="3800" b="1" dirty="0"/>
              <a:t>Literatuuronderzoek</a:t>
            </a:r>
            <a:br>
              <a:rPr lang="nl-NL" sz="3800" b="1" dirty="0"/>
            </a:br>
            <a:br>
              <a:rPr lang="nl-NL" sz="3800" b="1" dirty="0"/>
            </a:br>
            <a:r>
              <a:rPr lang="nl-NL" sz="3000" b="1" dirty="0">
                <a:solidFill>
                  <a:schemeClr val="accent2"/>
                </a:solidFill>
              </a:rPr>
              <a:t>Zoektermen</a:t>
            </a:r>
            <a:endParaRPr lang="nl-NL" b="1" dirty="0">
              <a:solidFill>
                <a:schemeClr val="accent2">
                  <a:lumMod val="75000"/>
                </a:schemeClr>
              </a:solidFill>
            </a:endParaRPr>
          </a:p>
        </p:txBody>
      </p:sp>
      <p:sp>
        <p:nvSpPr>
          <p:cNvPr id="2" name="Tekstvak 1">
            <a:extLst>
              <a:ext uri="{FF2B5EF4-FFF2-40B4-BE49-F238E27FC236}">
                <a16:creationId xmlns:a16="http://schemas.microsoft.com/office/drawing/2014/main" id="{A80FDAA4-D681-22CF-5569-4A85381CE6F0}"/>
              </a:ext>
            </a:extLst>
          </p:cNvPr>
          <p:cNvSpPr txBox="1"/>
          <p:nvPr/>
        </p:nvSpPr>
        <p:spPr>
          <a:xfrm>
            <a:off x="9531659" y="6331985"/>
            <a:ext cx="266034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accent1">
                    <a:lumMod val="40000"/>
                    <a:lumOff val="60000"/>
                  </a:schemeClr>
                </a:solidFill>
              </a:rPr>
              <a:t>C.L. Menig</a:t>
            </a:r>
          </a:p>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bg1"/>
                </a:solidFill>
              </a:rPr>
              <a:t>Keuzedeel: Doorstroom HBO</a:t>
            </a:r>
            <a:endParaRPr kumimoji="0" lang="nl-NL" sz="1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310166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77334" y="1914080"/>
            <a:ext cx="7859956" cy="3678303"/>
          </a:xfrm>
        </p:spPr>
        <p:txBody>
          <a:bodyPr/>
          <a:lstStyle/>
          <a:p>
            <a:pPr marL="0" indent="0">
              <a:buNone/>
            </a:pPr>
            <a:r>
              <a:rPr lang="nl-NL" i="1" dirty="0">
                <a:solidFill>
                  <a:schemeClr val="tx1"/>
                </a:solidFill>
              </a:rPr>
              <a:t>Je moet meerdere zoektermen gebruiken, deze combineer je met zoekoperatoren. De bekendste zijn de Booleaanse operatoren </a:t>
            </a:r>
            <a:r>
              <a:rPr lang="nl-NL" b="1" i="1" dirty="0">
                <a:solidFill>
                  <a:srgbClr val="FF0000"/>
                </a:solidFill>
              </a:rPr>
              <a:t>AND</a:t>
            </a:r>
            <a:r>
              <a:rPr lang="nl-NL" i="1" dirty="0">
                <a:solidFill>
                  <a:schemeClr val="tx1"/>
                </a:solidFill>
              </a:rPr>
              <a:t>, </a:t>
            </a:r>
            <a:r>
              <a:rPr lang="nl-NL" b="1" i="1" dirty="0">
                <a:solidFill>
                  <a:srgbClr val="FF0000"/>
                </a:solidFill>
              </a:rPr>
              <a:t>OR</a:t>
            </a:r>
            <a:r>
              <a:rPr lang="nl-NL" i="1" dirty="0">
                <a:solidFill>
                  <a:schemeClr val="tx1"/>
                </a:solidFill>
              </a:rPr>
              <a:t> en </a:t>
            </a:r>
            <a:r>
              <a:rPr lang="nl-NL" b="1" i="1" dirty="0">
                <a:solidFill>
                  <a:srgbClr val="FF0000"/>
                </a:solidFill>
              </a:rPr>
              <a:t>NOT</a:t>
            </a:r>
            <a:r>
              <a:rPr lang="nl-NL" i="1" dirty="0">
                <a:solidFill>
                  <a:schemeClr val="tx1"/>
                </a:solidFill>
              </a:rPr>
              <a:t>. Daarnaast bestaan er nog enkele andere zoekoperatoren, zoals zoekstrings en wildcards. </a:t>
            </a:r>
          </a:p>
          <a:p>
            <a:pPr marL="0" indent="0">
              <a:buNone/>
            </a:pPr>
            <a:endParaRPr lang="en-US" i="1" dirty="0">
              <a:solidFill>
                <a:schemeClr val="tx1"/>
              </a:solidFill>
            </a:endParaRPr>
          </a:p>
          <a:p>
            <a:pPr marL="0" indent="0">
              <a:buNone/>
            </a:pPr>
            <a:endParaRPr lang="en-US" i="1" dirty="0">
              <a:solidFill>
                <a:schemeClr val="tx1"/>
              </a:solidFill>
            </a:endParaRPr>
          </a:p>
          <a:p>
            <a:pPr marL="0" indent="0">
              <a:buNone/>
            </a:pPr>
            <a:endParaRPr lang="en-US" i="1" dirty="0">
              <a:solidFill>
                <a:schemeClr val="tx1"/>
              </a:solidFill>
            </a:endParaRPr>
          </a:p>
        </p:txBody>
      </p:sp>
      <p:pic>
        <p:nvPicPr>
          <p:cNvPr id="4" name="GKmcBpkXZPE"/>
          <p:cNvPicPr>
            <a:picLocks noRot="1" noChangeAspect="1"/>
          </p:cNvPicPr>
          <p:nvPr>
            <a:videoFile r:link="rId1"/>
          </p:nvPr>
        </p:nvPicPr>
        <p:blipFill>
          <a:blip r:embed="rId3"/>
          <a:stretch>
            <a:fillRect/>
          </a:stretch>
        </p:blipFill>
        <p:spPr>
          <a:xfrm>
            <a:off x="2048890" y="3659671"/>
            <a:ext cx="5318562" cy="2991691"/>
          </a:xfrm>
          <a:prstGeom prst="rect">
            <a:avLst/>
          </a:prstGeom>
        </p:spPr>
      </p:pic>
      <p:pic>
        <p:nvPicPr>
          <p:cNvPr id="5" name="Afbeelding 4"/>
          <p:cNvPicPr>
            <a:picLocks noChangeAspect="1"/>
          </p:cNvPicPr>
          <p:nvPr/>
        </p:nvPicPr>
        <p:blipFill>
          <a:blip r:embed="rId4"/>
          <a:stretch>
            <a:fillRect/>
          </a:stretch>
        </p:blipFill>
        <p:spPr>
          <a:xfrm>
            <a:off x="525099" y="6143897"/>
            <a:ext cx="969719" cy="714103"/>
          </a:xfrm>
          <a:prstGeom prst="rect">
            <a:avLst/>
          </a:prstGeom>
        </p:spPr>
      </p:pic>
      <p:sp>
        <p:nvSpPr>
          <p:cNvPr id="8" name="Titel 1"/>
          <p:cNvSpPr>
            <a:spLocks noGrp="1"/>
          </p:cNvSpPr>
          <p:nvPr>
            <p:ph type="title"/>
          </p:nvPr>
        </p:nvSpPr>
        <p:spPr>
          <a:xfrm>
            <a:off x="677334" y="443992"/>
            <a:ext cx="8596668" cy="918575"/>
          </a:xfrm>
        </p:spPr>
        <p:txBody>
          <a:bodyPr>
            <a:normAutofit fontScale="90000"/>
          </a:bodyPr>
          <a:lstStyle/>
          <a:p>
            <a:pPr>
              <a:spcBef>
                <a:spcPts val="800"/>
              </a:spcBef>
              <a:spcAft>
                <a:spcPts val="1200"/>
              </a:spcAft>
            </a:pPr>
            <a:r>
              <a:rPr lang="nl-NL" sz="3800" b="1" dirty="0"/>
              <a:t>Literatuuronderzoek</a:t>
            </a:r>
            <a:br>
              <a:rPr lang="nl-NL" sz="3800" b="1" dirty="0"/>
            </a:br>
            <a:br>
              <a:rPr lang="nl-NL" sz="3800" b="1" dirty="0"/>
            </a:br>
            <a:r>
              <a:rPr lang="nl-NL" sz="3000" b="1" dirty="0">
                <a:solidFill>
                  <a:schemeClr val="accent2"/>
                </a:solidFill>
              </a:rPr>
              <a:t>Booleaanse operatoren</a:t>
            </a:r>
            <a:endParaRPr lang="nl-NL" b="1" dirty="0">
              <a:solidFill>
                <a:schemeClr val="accent2">
                  <a:lumMod val="75000"/>
                </a:schemeClr>
              </a:solidFill>
            </a:endParaRPr>
          </a:p>
        </p:txBody>
      </p:sp>
      <p:sp>
        <p:nvSpPr>
          <p:cNvPr id="2" name="Tekstvak 1">
            <a:extLst>
              <a:ext uri="{FF2B5EF4-FFF2-40B4-BE49-F238E27FC236}">
                <a16:creationId xmlns:a16="http://schemas.microsoft.com/office/drawing/2014/main" id="{07DDD030-52DE-F85D-A859-86676BF9A6DC}"/>
              </a:ext>
            </a:extLst>
          </p:cNvPr>
          <p:cNvSpPr txBox="1"/>
          <p:nvPr/>
        </p:nvSpPr>
        <p:spPr>
          <a:xfrm>
            <a:off x="9531659" y="6331985"/>
            <a:ext cx="266034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accent1">
                    <a:lumMod val="40000"/>
                    <a:lumOff val="60000"/>
                  </a:schemeClr>
                </a:solidFill>
              </a:rPr>
              <a:t>C.L. Menig</a:t>
            </a:r>
          </a:p>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bg1"/>
                </a:solidFill>
              </a:rPr>
              <a:t>Keuzedeel: Doorstroom HBO</a:t>
            </a:r>
            <a:endParaRPr kumimoji="0" lang="nl-NL" sz="1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47353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en-US" sz="2400" dirty="0">
              <a:solidFill>
                <a:schemeClr val="tx1"/>
              </a:solidFill>
            </a:endParaRPr>
          </a:p>
          <a:p>
            <a:endParaRPr lang="en-US" sz="2400" dirty="0">
              <a:solidFill>
                <a:schemeClr val="tx1"/>
              </a:solidFill>
            </a:endParaRPr>
          </a:p>
          <a:p>
            <a:r>
              <a:rPr lang="en-US" dirty="0">
                <a:solidFill>
                  <a:schemeClr val="tx1"/>
                </a:solidFill>
              </a:rPr>
              <a:t>PubMed;</a:t>
            </a:r>
          </a:p>
          <a:p>
            <a:r>
              <a:rPr lang="en-US" dirty="0">
                <a:solidFill>
                  <a:schemeClr val="tx1"/>
                </a:solidFill>
              </a:rPr>
              <a:t>Google Scholar;</a:t>
            </a:r>
          </a:p>
          <a:p>
            <a:r>
              <a:rPr lang="en-US" dirty="0">
                <a:solidFill>
                  <a:schemeClr val="tx1"/>
                </a:solidFill>
              </a:rPr>
              <a:t>Cochrane.</a:t>
            </a:r>
          </a:p>
          <a:p>
            <a:endParaRPr lang="en-US" sz="2400" dirty="0">
              <a:solidFill>
                <a:schemeClr val="tx1"/>
              </a:solidFill>
            </a:endParaRPr>
          </a:p>
          <a:p>
            <a:endParaRPr lang="en-US" dirty="0"/>
          </a:p>
        </p:txBody>
      </p:sp>
      <p:pic>
        <p:nvPicPr>
          <p:cNvPr id="6146" name="Picture 2" descr="Afbeeldingsresultaat voor datab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265" y="3037642"/>
            <a:ext cx="5705475" cy="332422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a:stretch>
            <a:fillRect/>
          </a:stretch>
        </p:blipFill>
        <p:spPr>
          <a:xfrm>
            <a:off x="525099" y="6143897"/>
            <a:ext cx="969719" cy="714103"/>
          </a:xfrm>
          <a:prstGeom prst="rect">
            <a:avLst/>
          </a:prstGeom>
        </p:spPr>
      </p:pic>
      <p:sp>
        <p:nvSpPr>
          <p:cNvPr id="8" name="Titel 1"/>
          <p:cNvSpPr>
            <a:spLocks noGrp="1"/>
          </p:cNvSpPr>
          <p:nvPr>
            <p:ph type="title"/>
          </p:nvPr>
        </p:nvSpPr>
        <p:spPr>
          <a:xfrm>
            <a:off x="677334" y="443992"/>
            <a:ext cx="8596668" cy="918575"/>
          </a:xfrm>
        </p:spPr>
        <p:txBody>
          <a:bodyPr>
            <a:normAutofit fontScale="90000"/>
          </a:bodyPr>
          <a:lstStyle/>
          <a:p>
            <a:pPr>
              <a:spcBef>
                <a:spcPts val="800"/>
              </a:spcBef>
              <a:spcAft>
                <a:spcPts val="1200"/>
              </a:spcAft>
            </a:pPr>
            <a:r>
              <a:rPr lang="nl-NL" sz="3800" b="1" dirty="0"/>
              <a:t>Literatuuronderzoek</a:t>
            </a:r>
            <a:br>
              <a:rPr lang="nl-NL" sz="3800" b="1" dirty="0"/>
            </a:br>
            <a:br>
              <a:rPr lang="nl-NL" sz="3800" b="1" dirty="0"/>
            </a:br>
            <a:r>
              <a:rPr lang="nl-NL" sz="3000" b="1" dirty="0">
                <a:solidFill>
                  <a:schemeClr val="accent2"/>
                </a:solidFill>
              </a:rPr>
              <a:t>Database</a:t>
            </a:r>
            <a:endParaRPr lang="nl-NL" b="1" dirty="0">
              <a:solidFill>
                <a:schemeClr val="accent2">
                  <a:lumMod val="75000"/>
                </a:schemeClr>
              </a:solidFill>
            </a:endParaRPr>
          </a:p>
        </p:txBody>
      </p:sp>
      <p:sp>
        <p:nvSpPr>
          <p:cNvPr id="2" name="Tekstvak 1">
            <a:extLst>
              <a:ext uri="{FF2B5EF4-FFF2-40B4-BE49-F238E27FC236}">
                <a16:creationId xmlns:a16="http://schemas.microsoft.com/office/drawing/2014/main" id="{58B50F40-3FAF-CDAD-A791-37B57DD28761}"/>
              </a:ext>
            </a:extLst>
          </p:cNvPr>
          <p:cNvSpPr txBox="1"/>
          <p:nvPr/>
        </p:nvSpPr>
        <p:spPr>
          <a:xfrm>
            <a:off x="9531659" y="6331985"/>
            <a:ext cx="266034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accent1">
                    <a:lumMod val="40000"/>
                    <a:lumOff val="60000"/>
                  </a:schemeClr>
                </a:solidFill>
              </a:rPr>
              <a:t>C.L. Menig</a:t>
            </a:r>
          </a:p>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bg1"/>
                </a:solidFill>
              </a:rPr>
              <a:t>Keuzedeel: Doorstroom HBO</a:t>
            </a:r>
            <a:endParaRPr kumimoji="0" lang="nl-NL" sz="1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57092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3.amazonaws.com/libapps/accounts/46034/images/good_website_nl.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17921" y="2220686"/>
            <a:ext cx="3293602" cy="3056708"/>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761166" y="2041918"/>
            <a:ext cx="7006879" cy="3970318"/>
          </a:xfrm>
          <a:prstGeom prst="rect">
            <a:avLst/>
          </a:prstGeom>
        </p:spPr>
        <p:txBody>
          <a:bodyPr wrap="square">
            <a:spAutoFit/>
          </a:bodyPr>
          <a:lstStyle/>
          <a:p>
            <a:pPr marL="285750" indent="-285750">
              <a:buFont typeface="Arial" panose="020B0604020202020204" pitchFamily="34" charset="0"/>
              <a:buChar char="•"/>
            </a:pPr>
            <a:r>
              <a:rPr lang="nl-NL" b="1" i="0" dirty="0">
                <a:effectLst/>
              </a:rPr>
              <a:t>Geldigheid</a:t>
            </a:r>
            <a:br>
              <a:rPr lang="nl-NL" b="0" i="0" dirty="0">
                <a:effectLst/>
              </a:rPr>
            </a:br>
            <a:r>
              <a:rPr lang="nl-NL" b="0" i="0" dirty="0">
                <a:effectLst/>
              </a:rPr>
              <a:t>Is de inhoud van de bron goed onderbouwd, aannemelijk en betrouwbaar?</a:t>
            </a:r>
          </a:p>
          <a:p>
            <a:pPr marL="285750" indent="-285750">
              <a:buFont typeface="Arial" panose="020B0604020202020204" pitchFamily="34" charset="0"/>
              <a:buChar char="•"/>
            </a:pPr>
            <a:r>
              <a:rPr lang="nl-NL" b="1" i="0" dirty="0">
                <a:effectLst/>
              </a:rPr>
              <a:t>Actualiteit</a:t>
            </a:r>
            <a:br>
              <a:rPr lang="nl-NL" b="0" i="0" dirty="0">
                <a:effectLst/>
              </a:rPr>
            </a:br>
            <a:r>
              <a:rPr lang="nl-NL" b="0" i="0" dirty="0">
                <a:effectLst/>
              </a:rPr>
              <a:t>Is de inhoud van de bron up-to-date?</a:t>
            </a:r>
          </a:p>
          <a:p>
            <a:pPr marL="285750" indent="-285750">
              <a:buFont typeface="Arial" panose="020B0604020202020204" pitchFamily="34" charset="0"/>
              <a:buChar char="•"/>
            </a:pPr>
            <a:r>
              <a:rPr lang="nl-NL" b="1" i="0" dirty="0">
                <a:effectLst/>
              </a:rPr>
              <a:t>Accuraatheid</a:t>
            </a:r>
            <a:br>
              <a:rPr lang="nl-NL" b="0" i="0" dirty="0">
                <a:effectLst/>
              </a:rPr>
            </a:br>
            <a:r>
              <a:rPr lang="nl-NL" b="0" i="0" dirty="0">
                <a:effectLst/>
              </a:rPr>
              <a:t>Hoe correct is de informatie?</a:t>
            </a:r>
          </a:p>
          <a:p>
            <a:pPr marL="285750" indent="-285750">
              <a:buFont typeface="Arial" panose="020B0604020202020204" pitchFamily="34" charset="0"/>
              <a:buChar char="•"/>
            </a:pPr>
            <a:r>
              <a:rPr lang="nl-NL" b="1" i="0" dirty="0">
                <a:effectLst/>
              </a:rPr>
              <a:t>Status</a:t>
            </a:r>
            <a:br>
              <a:rPr lang="nl-NL" b="0" i="0" dirty="0">
                <a:effectLst/>
              </a:rPr>
            </a:br>
            <a:r>
              <a:rPr lang="nl-NL" b="0" i="0" dirty="0">
                <a:effectLst/>
              </a:rPr>
              <a:t>Hoe gezaghebbend is de bron?</a:t>
            </a:r>
          </a:p>
          <a:p>
            <a:pPr marL="285750" indent="-285750">
              <a:buFont typeface="Arial" panose="020B0604020202020204" pitchFamily="34" charset="0"/>
              <a:buChar char="•"/>
            </a:pPr>
            <a:r>
              <a:rPr lang="nl-NL" b="1" i="0" dirty="0">
                <a:effectLst/>
              </a:rPr>
              <a:t>Volledigheid</a:t>
            </a:r>
            <a:br>
              <a:rPr lang="nl-NL" b="0" i="0" dirty="0">
                <a:effectLst/>
              </a:rPr>
            </a:br>
            <a:r>
              <a:rPr lang="nl-NL" b="0" i="0" dirty="0">
                <a:effectLst/>
              </a:rPr>
              <a:t>Wordt de informatie in zijn geheel en in afgeronde vorm beschikbaar gesteld?</a:t>
            </a:r>
          </a:p>
          <a:p>
            <a:pPr marL="285750" indent="-285750">
              <a:buFont typeface="Arial" panose="020B0604020202020204" pitchFamily="34" charset="0"/>
              <a:buChar char="•"/>
            </a:pPr>
            <a:r>
              <a:rPr lang="nl-NL" b="1" i="0" dirty="0">
                <a:effectLst/>
              </a:rPr>
              <a:t>Dekking</a:t>
            </a:r>
            <a:br>
              <a:rPr lang="nl-NL" b="0" i="0" dirty="0">
                <a:effectLst/>
              </a:rPr>
            </a:br>
            <a:r>
              <a:rPr lang="nl-NL" b="0" i="0" dirty="0">
                <a:effectLst/>
              </a:rPr>
              <a:t>Wat is de reikwijdte en diepgang van de informatie?</a:t>
            </a:r>
          </a:p>
        </p:txBody>
      </p:sp>
      <p:pic>
        <p:nvPicPr>
          <p:cNvPr id="5" name="Afbeelding 4"/>
          <p:cNvPicPr>
            <a:picLocks noChangeAspect="1"/>
          </p:cNvPicPr>
          <p:nvPr/>
        </p:nvPicPr>
        <p:blipFill>
          <a:blip r:embed="rId3"/>
          <a:stretch>
            <a:fillRect/>
          </a:stretch>
        </p:blipFill>
        <p:spPr>
          <a:xfrm>
            <a:off x="525099" y="6143897"/>
            <a:ext cx="969719" cy="714103"/>
          </a:xfrm>
          <a:prstGeom prst="rect">
            <a:avLst/>
          </a:prstGeom>
        </p:spPr>
      </p:pic>
      <p:sp>
        <p:nvSpPr>
          <p:cNvPr id="8" name="Titel 1"/>
          <p:cNvSpPr>
            <a:spLocks noGrp="1"/>
          </p:cNvSpPr>
          <p:nvPr>
            <p:ph type="title"/>
          </p:nvPr>
        </p:nvSpPr>
        <p:spPr>
          <a:xfrm>
            <a:off x="677334" y="443992"/>
            <a:ext cx="8596668" cy="918575"/>
          </a:xfrm>
        </p:spPr>
        <p:txBody>
          <a:bodyPr>
            <a:normAutofit fontScale="90000"/>
          </a:bodyPr>
          <a:lstStyle/>
          <a:p>
            <a:pPr>
              <a:spcBef>
                <a:spcPts val="800"/>
              </a:spcBef>
              <a:spcAft>
                <a:spcPts val="1200"/>
              </a:spcAft>
            </a:pPr>
            <a:r>
              <a:rPr lang="nl-NL" sz="3800" b="1" dirty="0"/>
              <a:t>Literatuuronderzoek</a:t>
            </a:r>
            <a:br>
              <a:rPr lang="nl-NL" sz="3800" b="1" dirty="0"/>
            </a:br>
            <a:br>
              <a:rPr lang="nl-NL" sz="3800" b="1" dirty="0"/>
            </a:br>
            <a:r>
              <a:rPr lang="nl-NL" sz="3000" b="1" dirty="0">
                <a:solidFill>
                  <a:schemeClr val="accent2"/>
                </a:solidFill>
              </a:rPr>
              <a:t>Website</a:t>
            </a:r>
            <a:endParaRPr lang="nl-NL" b="1" dirty="0">
              <a:solidFill>
                <a:schemeClr val="accent2">
                  <a:lumMod val="75000"/>
                </a:schemeClr>
              </a:solidFill>
            </a:endParaRPr>
          </a:p>
        </p:txBody>
      </p:sp>
      <p:sp>
        <p:nvSpPr>
          <p:cNvPr id="2" name="Tekstvak 1">
            <a:extLst>
              <a:ext uri="{FF2B5EF4-FFF2-40B4-BE49-F238E27FC236}">
                <a16:creationId xmlns:a16="http://schemas.microsoft.com/office/drawing/2014/main" id="{4CFDD6FE-3620-18CB-C772-5ED0B19AC571}"/>
              </a:ext>
            </a:extLst>
          </p:cNvPr>
          <p:cNvSpPr txBox="1"/>
          <p:nvPr/>
        </p:nvSpPr>
        <p:spPr>
          <a:xfrm>
            <a:off x="9531659" y="6331985"/>
            <a:ext cx="266034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accent1">
                    <a:lumMod val="40000"/>
                    <a:lumOff val="60000"/>
                  </a:schemeClr>
                </a:solidFill>
              </a:rPr>
              <a:t>C.L. Menig</a:t>
            </a:r>
          </a:p>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bg1"/>
                </a:solidFill>
              </a:rPr>
              <a:t>Keuzedeel: Doorstroom HBO</a:t>
            </a:r>
            <a:endParaRPr kumimoji="0" lang="nl-NL" sz="1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31578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fbeeldingsresultaat voor t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577" y="3621503"/>
            <a:ext cx="4376874" cy="3236497"/>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p:txBody>
          <a:bodyPr>
            <a:normAutofit/>
          </a:bodyPr>
          <a:lstStyle/>
          <a:p>
            <a:pPr marL="0" indent="0" fontAlgn="base">
              <a:buNone/>
            </a:pPr>
            <a:endParaRPr lang="nl-NL" b="1" dirty="0">
              <a:solidFill>
                <a:schemeClr val="tx1"/>
              </a:solidFill>
            </a:endParaRPr>
          </a:p>
          <a:p>
            <a:pPr marL="0" indent="0" fontAlgn="base">
              <a:buNone/>
            </a:pPr>
            <a:r>
              <a:rPr lang="nl-NL" dirty="0">
                <a:solidFill>
                  <a:schemeClr val="tx1"/>
                </a:solidFill>
              </a:rPr>
              <a:t>1. Weet wat je zoekt</a:t>
            </a:r>
            <a:br>
              <a:rPr lang="nl-NL" dirty="0">
                <a:solidFill>
                  <a:schemeClr val="tx1"/>
                </a:solidFill>
              </a:rPr>
            </a:br>
            <a:r>
              <a:rPr lang="nl-NL" dirty="0">
                <a:solidFill>
                  <a:schemeClr val="tx1"/>
                </a:solidFill>
              </a:rPr>
              <a:t>2. Pas op met Google</a:t>
            </a:r>
            <a:br>
              <a:rPr lang="nl-NL" dirty="0">
                <a:solidFill>
                  <a:schemeClr val="tx1"/>
                </a:solidFill>
              </a:rPr>
            </a:br>
            <a:r>
              <a:rPr lang="nl-NL" dirty="0">
                <a:solidFill>
                  <a:schemeClr val="tx1"/>
                </a:solidFill>
              </a:rPr>
              <a:t>3. Zoek op databanken</a:t>
            </a:r>
            <a:br>
              <a:rPr lang="nl-NL" dirty="0">
                <a:solidFill>
                  <a:schemeClr val="tx1"/>
                </a:solidFill>
              </a:rPr>
            </a:br>
            <a:r>
              <a:rPr lang="nl-NL" dirty="0">
                <a:solidFill>
                  <a:schemeClr val="tx1"/>
                </a:solidFill>
              </a:rPr>
              <a:t>4. Zoek met een </a:t>
            </a:r>
            <a:r>
              <a:rPr lang="nl-NL">
                <a:solidFill>
                  <a:schemeClr val="tx1"/>
                </a:solidFill>
              </a:rPr>
              <a:t>goede zoektermen</a:t>
            </a:r>
            <a:br>
              <a:rPr lang="nl-NL" dirty="0">
                <a:solidFill>
                  <a:schemeClr val="tx1"/>
                </a:solidFill>
              </a:rPr>
            </a:br>
            <a:r>
              <a:rPr lang="nl-NL" dirty="0">
                <a:solidFill>
                  <a:schemeClr val="tx1"/>
                </a:solidFill>
              </a:rPr>
              <a:t>5. Zoek breder</a:t>
            </a:r>
            <a:br>
              <a:rPr lang="nl-NL" dirty="0">
                <a:solidFill>
                  <a:schemeClr val="tx1"/>
                </a:solidFill>
              </a:rPr>
            </a:br>
            <a:r>
              <a:rPr lang="nl-NL" dirty="0">
                <a:solidFill>
                  <a:schemeClr val="tx1"/>
                </a:solidFill>
              </a:rPr>
              <a:t>6. Zoek geavanceerd</a:t>
            </a:r>
            <a:br>
              <a:rPr lang="nl-NL" dirty="0">
                <a:solidFill>
                  <a:schemeClr val="tx1"/>
                </a:solidFill>
              </a:rPr>
            </a:br>
            <a:r>
              <a:rPr lang="nl-NL" dirty="0">
                <a:solidFill>
                  <a:schemeClr val="tx1"/>
                </a:solidFill>
              </a:rPr>
              <a:t>7. Blijf kritisch.</a:t>
            </a:r>
            <a:br>
              <a:rPr lang="nl-NL" dirty="0"/>
            </a:br>
            <a:endParaRPr lang="nl-NL" dirty="0"/>
          </a:p>
          <a:p>
            <a:endParaRPr lang="en-US" dirty="0"/>
          </a:p>
        </p:txBody>
      </p:sp>
      <p:pic>
        <p:nvPicPr>
          <p:cNvPr id="5" name="Afbeelding 4"/>
          <p:cNvPicPr>
            <a:picLocks noChangeAspect="1"/>
          </p:cNvPicPr>
          <p:nvPr/>
        </p:nvPicPr>
        <p:blipFill>
          <a:blip r:embed="rId3"/>
          <a:stretch>
            <a:fillRect/>
          </a:stretch>
        </p:blipFill>
        <p:spPr>
          <a:xfrm>
            <a:off x="525099" y="6143897"/>
            <a:ext cx="969719" cy="714103"/>
          </a:xfrm>
          <a:prstGeom prst="rect">
            <a:avLst/>
          </a:prstGeom>
        </p:spPr>
      </p:pic>
      <p:sp>
        <p:nvSpPr>
          <p:cNvPr id="8" name="Titel 1"/>
          <p:cNvSpPr>
            <a:spLocks noGrp="1"/>
          </p:cNvSpPr>
          <p:nvPr>
            <p:ph type="title"/>
          </p:nvPr>
        </p:nvSpPr>
        <p:spPr>
          <a:xfrm>
            <a:off x="677334" y="443992"/>
            <a:ext cx="8596668" cy="918575"/>
          </a:xfrm>
        </p:spPr>
        <p:txBody>
          <a:bodyPr>
            <a:normAutofit fontScale="90000"/>
          </a:bodyPr>
          <a:lstStyle/>
          <a:p>
            <a:pPr>
              <a:spcBef>
                <a:spcPts val="800"/>
              </a:spcBef>
              <a:spcAft>
                <a:spcPts val="1200"/>
              </a:spcAft>
            </a:pPr>
            <a:r>
              <a:rPr lang="nl-NL" sz="3800" b="1" dirty="0"/>
              <a:t>Literatuuronderzoek</a:t>
            </a:r>
            <a:br>
              <a:rPr lang="nl-NL" sz="3800" b="1" dirty="0"/>
            </a:br>
            <a:br>
              <a:rPr lang="nl-NL" sz="3800" b="1" dirty="0"/>
            </a:br>
            <a:r>
              <a:rPr lang="nl-NL" sz="3000" b="1" dirty="0">
                <a:solidFill>
                  <a:schemeClr val="accent2"/>
                </a:solidFill>
              </a:rPr>
              <a:t>Tips</a:t>
            </a:r>
            <a:endParaRPr lang="nl-NL" b="1" dirty="0">
              <a:solidFill>
                <a:schemeClr val="accent2">
                  <a:lumMod val="75000"/>
                </a:schemeClr>
              </a:solidFill>
            </a:endParaRPr>
          </a:p>
        </p:txBody>
      </p:sp>
      <p:sp>
        <p:nvSpPr>
          <p:cNvPr id="2" name="Tekstvak 1">
            <a:extLst>
              <a:ext uri="{FF2B5EF4-FFF2-40B4-BE49-F238E27FC236}">
                <a16:creationId xmlns:a16="http://schemas.microsoft.com/office/drawing/2014/main" id="{65A24AFD-9538-90B7-DE09-5F7765CFCB47}"/>
              </a:ext>
            </a:extLst>
          </p:cNvPr>
          <p:cNvSpPr txBox="1"/>
          <p:nvPr/>
        </p:nvSpPr>
        <p:spPr>
          <a:xfrm>
            <a:off x="9531659" y="6331985"/>
            <a:ext cx="266034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accent1">
                    <a:lumMod val="40000"/>
                    <a:lumOff val="60000"/>
                  </a:schemeClr>
                </a:solidFill>
              </a:rPr>
              <a:t>C.L. Menig</a:t>
            </a:r>
          </a:p>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bg1"/>
                </a:solidFill>
              </a:rPr>
              <a:t>Keuzedeel: Doorstroom HBO</a:t>
            </a:r>
            <a:endParaRPr kumimoji="0" lang="nl-NL" sz="1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976870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Afbeeldingsresultaat voor google sch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2344" y="4891649"/>
            <a:ext cx="2860130" cy="1609299"/>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p:txBody>
          <a:bodyPr/>
          <a:lstStyle/>
          <a:p>
            <a:pPr marL="0" indent="0">
              <a:buNone/>
            </a:pPr>
            <a:r>
              <a:rPr lang="nl-NL" i="1" dirty="0"/>
              <a:t>Stel je werkt op een MDL afdeling en morgen krijgt een patiënt een colostoma. Hij vraagt je of het mogelijk is dat hij na de ingreep weer snel kauwgom mag kauwen. Hij heeft immers gelezen dat kauwgom goed is voor je concentratie en dat je darmen sneller opgang zullen zijn en hij wil geen slechte adem.</a:t>
            </a:r>
          </a:p>
          <a:p>
            <a:endParaRPr lang="nl-NL" i="1" dirty="0"/>
          </a:p>
          <a:p>
            <a:r>
              <a:rPr lang="nl-NL" dirty="0"/>
              <a:t>Stap 1: beschrijven van de onderzoeksvraag en PICO;</a:t>
            </a:r>
          </a:p>
          <a:p>
            <a:r>
              <a:rPr lang="nl-NL" dirty="0"/>
              <a:t>Stap 2: opstellen van zoektermen</a:t>
            </a:r>
          </a:p>
          <a:p>
            <a:r>
              <a:rPr lang="nl-NL" dirty="0"/>
              <a:t>Stap 3: invullen van de zoektermen op diverse websites</a:t>
            </a:r>
          </a:p>
          <a:p>
            <a:pPr marL="0" indent="0">
              <a:buNone/>
            </a:pPr>
            <a:endParaRPr lang="nl-NL" dirty="0"/>
          </a:p>
        </p:txBody>
      </p:sp>
      <p:pic>
        <p:nvPicPr>
          <p:cNvPr id="4" name="Afbeelding 3"/>
          <p:cNvPicPr>
            <a:picLocks noChangeAspect="1"/>
          </p:cNvPicPr>
          <p:nvPr/>
        </p:nvPicPr>
        <p:blipFill>
          <a:blip r:embed="rId3"/>
          <a:stretch>
            <a:fillRect/>
          </a:stretch>
        </p:blipFill>
        <p:spPr>
          <a:xfrm>
            <a:off x="525099" y="6143897"/>
            <a:ext cx="969719" cy="714103"/>
          </a:xfrm>
          <a:prstGeom prst="rect">
            <a:avLst/>
          </a:prstGeom>
        </p:spPr>
      </p:pic>
      <p:sp>
        <p:nvSpPr>
          <p:cNvPr id="6" name="Titel 1"/>
          <p:cNvSpPr>
            <a:spLocks noGrp="1"/>
          </p:cNvSpPr>
          <p:nvPr>
            <p:ph type="title"/>
          </p:nvPr>
        </p:nvSpPr>
        <p:spPr>
          <a:xfrm>
            <a:off x="677334" y="443992"/>
            <a:ext cx="8596668" cy="918575"/>
          </a:xfrm>
        </p:spPr>
        <p:txBody>
          <a:bodyPr>
            <a:normAutofit fontScale="90000"/>
          </a:bodyPr>
          <a:lstStyle/>
          <a:p>
            <a:pPr>
              <a:spcBef>
                <a:spcPts val="800"/>
              </a:spcBef>
              <a:spcAft>
                <a:spcPts val="1200"/>
              </a:spcAft>
            </a:pPr>
            <a:r>
              <a:rPr lang="nl-NL" sz="3800" b="1" dirty="0"/>
              <a:t>Doorstroom naar HBO</a:t>
            </a:r>
            <a:br>
              <a:rPr lang="nl-NL" sz="3800" b="1" dirty="0">
                <a:solidFill>
                  <a:schemeClr val="accent2">
                    <a:lumMod val="75000"/>
                  </a:schemeClr>
                </a:solidFill>
              </a:rPr>
            </a:br>
            <a:br>
              <a:rPr lang="nl-NL" sz="3800" b="1" dirty="0">
                <a:solidFill>
                  <a:schemeClr val="accent2">
                    <a:lumMod val="75000"/>
                  </a:schemeClr>
                </a:solidFill>
              </a:rPr>
            </a:br>
            <a:r>
              <a:rPr lang="nl-NL" sz="3000" b="1" dirty="0">
                <a:solidFill>
                  <a:schemeClr val="accent2"/>
                </a:solidFill>
              </a:rPr>
              <a:t>Opdracht: Casus</a:t>
            </a:r>
            <a:endParaRPr lang="nl-NL" b="1" dirty="0">
              <a:solidFill>
                <a:schemeClr val="accent2"/>
              </a:solidFill>
            </a:endParaRPr>
          </a:p>
        </p:txBody>
      </p:sp>
      <p:pic>
        <p:nvPicPr>
          <p:cNvPr id="2" name="Picture 2" descr="Afbeeldingsresultaat voor pubm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818" y="5122591"/>
            <a:ext cx="2372141" cy="84408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2333896" y="6146647"/>
            <a:ext cx="5503818" cy="369332"/>
          </a:xfrm>
          <a:prstGeom prst="rect">
            <a:avLst/>
          </a:prstGeom>
          <a:noFill/>
        </p:spPr>
        <p:txBody>
          <a:bodyPr wrap="square" rtlCol="0">
            <a:spAutoFit/>
          </a:bodyPr>
          <a:lstStyle/>
          <a:p>
            <a:r>
              <a:rPr lang="en-US">
                <a:hlinkClick r:id="rId5"/>
              </a:rPr>
              <a:t>https://www.ncbi.nlm.nih.gov/pubmed/</a:t>
            </a:r>
            <a:endParaRPr lang="nl-NL" dirty="0"/>
          </a:p>
        </p:txBody>
      </p:sp>
      <p:sp>
        <p:nvSpPr>
          <p:cNvPr id="8" name="Tekstvak 7">
            <a:extLst>
              <a:ext uri="{FF2B5EF4-FFF2-40B4-BE49-F238E27FC236}">
                <a16:creationId xmlns:a16="http://schemas.microsoft.com/office/drawing/2014/main" id="{6DD32130-9C7A-3961-DBC1-D6275BF13C72}"/>
              </a:ext>
            </a:extLst>
          </p:cNvPr>
          <p:cNvSpPr txBox="1"/>
          <p:nvPr/>
        </p:nvSpPr>
        <p:spPr>
          <a:xfrm>
            <a:off x="9531659" y="6331985"/>
            <a:ext cx="266034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accent1">
                    <a:lumMod val="40000"/>
                    <a:lumOff val="60000"/>
                  </a:schemeClr>
                </a:solidFill>
              </a:rPr>
              <a:t>C.L. Menig</a:t>
            </a:r>
          </a:p>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bg1"/>
                </a:solidFill>
              </a:rPr>
              <a:t>Keuzedeel: Doorstroom HBO</a:t>
            </a:r>
            <a:endParaRPr kumimoji="0" lang="nl-NL" sz="1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50335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525099" y="6143897"/>
            <a:ext cx="969719" cy="714103"/>
          </a:xfrm>
          <a:prstGeom prst="rect">
            <a:avLst/>
          </a:prstGeom>
        </p:spPr>
      </p:pic>
      <p:sp>
        <p:nvSpPr>
          <p:cNvPr id="7" name="Titel 1"/>
          <p:cNvSpPr>
            <a:spLocks noGrp="1"/>
          </p:cNvSpPr>
          <p:nvPr>
            <p:ph type="title"/>
          </p:nvPr>
        </p:nvSpPr>
        <p:spPr>
          <a:xfrm>
            <a:off x="677334" y="609600"/>
            <a:ext cx="8596668" cy="1320800"/>
          </a:xfrm>
        </p:spPr>
        <p:txBody>
          <a:bodyPr>
            <a:normAutofit fontScale="90000"/>
          </a:bodyPr>
          <a:lstStyle/>
          <a:p>
            <a:r>
              <a:rPr lang="nl-NL" sz="4000" b="1" dirty="0"/>
              <a:t>Vragen?</a:t>
            </a:r>
            <a:br>
              <a:rPr lang="nl-NL" b="1" dirty="0"/>
            </a:br>
            <a:br>
              <a:rPr lang="nl-NL" b="1" dirty="0"/>
            </a:br>
            <a:endParaRPr lang="nl-NL" sz="3100" b="1" dirty="0"/>
          </a:p>
        </p:txBody>
      </p:sp>
      <p:pic>
        <p:nvPicPr>
          <p:cNvPr id="2" name="Afbeelding 1"/>
          <p:cNvPicPr>
            <a:picLocks noChangeAspect="1"/>
          </p:cNvPicPr>
          <p:nvPr/>
        </p:nvPicPr>
        <p:blipFill>
          <a:blip r:embed="rId3"/>
          <a:stretch>
            <a:fillRect/>
          </a:stretch>
        </p:blipFill>
        <p:spPr>
          <a:xfrm>
            <a:off x="2958465" y="1243016"/>
            <a:ext cx="4321901" cy="5405722"/>
          </a:xfrm>
          <a:prstGeom prst="rect">
            <a:avLst/>
          </a:prstGeom>
        </p:spPr>
      </p:pic>
      <p:sp>
        <p:nvSpPr>
          <p:cNvPr id="3" name="Tekstvak 2">
            <a:extLst>
              <a:ext uri="{FF2B5EF4-FFF2-40B4-BE49-F238E27FC236}">
                <a16:creationId xmlns:a16="http://schemas.microsoft.com/office/drawing/2014/main" id="{CEC32899-8DE6-B7A2-99E5-29A2B1C4DB04}"/>
              </a:ext>
            </a:extLst>
          </p:cNvPr>
          <p:cNvSpPr txBox="1"/>
          <p:nvPr/>
        </p:nvSpPr>
        <p:spPr>
          <a:xfrm>
            <a:off x="9531659" y="6331985"/>
            <a:ext cx="266034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accent1">
                    <a:lumMod val="40000"/>
                    <a:lumOff val="60000"/>
                  </a:schemeClr>
                </a:solidFill>
              </a:rPr>
              <a:t>C.L. Menig</a:t>
            </a:r>
          </a:p>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bg1"/>
                </a:solidFill>
              </a:rPr>
              <a:t>Keuzedeel: Doorstroom HBO</a:t>
            </a:r>
            <a:endParaRPr kumimoji="0" lang="nl-NL" sz="1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78708856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677334" y="809752"/>
            <a:ext cx="8596668" cy="918575"/>
          </a:xfrm>
        </p:spPr>
        <p:txBody>
          <a:bodyPr/>
          <a:lstStyle/>
          <a:p>
            <a:r>
              <a:rPr lang="nl-NL" b="1" dirty="0"/>
              <a:t>Inhoudsopgave</a:t>
            </a:r>
          </a:p>
        </p:txBody>
      </p:sp>
      <p:sp>
        <p:nvSpPr>
          <p:cNvPr id="5" name="Tijdelijke aanduiding voor inhoud 2"/>
          <p:cNvSpPr>
            <a:spLocks noGrp="1"/>
          </p:cNvSpPr>
          <p:nvPr>
            <p:ph idx="1"/>
          </p:nvPr>
        </p:nvSpPr>
        <p:spPr>
          <a:xfrm>
            <a:off x="677334" y="1963783"/>
            <a:ext cx="8809071" cy="4097383"/>
          </a:xfrm>
        </p:spPr>
        <p:txBody>
          <a:bodyPr>
            <a:normAutofit fontScale="92500" lnSpcReduction="20000"/>
          </a:bodyPr>
          <a:lstStyle/>
          <a:p>
            <a:r>
              <a:rPr lang="nl-NL" sz="2100" dirty="0"/>
              <a:t>Doel</a:t>
            </a:r>
          </a:p>
          <a:p>
            <a:r>
              <a:rPr lang="nl-NL" sz="2100" dirty="0"/>
              <a:t>PICO methode</a:t>
            </a:r>
          </a:p>
          <a:p>
            <a:r>
              <a:rPr lang="nl-NL" sz="2100" dirty="0"/>
              <a:t>Relevantie</a:t>
            </a:r>
          </a:p>
          <a:p>
            <a:r>
              <a:rPr lang="nl-NL" sz="2100" dirty="0"/>
              <a:t>Doel</a:t>
            </a:r>
          </a:p>
          <a:p>
            <a:r>
              <a:rPr lang="nl-NL" sz="2100" dirty="0"/>
              <a:t>Verzamelen</a:t>
            </a:r>
          </a:p>
          <a:p>
            <a:r>
              <a:rPr lang="nl-NL" sz="2100" dirty="0"/>
              <a:t>Zoektermen</a:t>
            </a:r>
          </a:p>
          <a:p>
            <a:r>
              <a:rPr lang="nl-NL" sz="2100" dirty="0"/>
              <a:t>Database</a:t>
            </a:r>
          </a:p>
          <a:p>
            <a:r>
              <a:rPr lang="nl-NL" sz="2100" dirty="0"/>
              <a:t>Website</a:t>
            </a:r>
          </a:p>
          <a:p>
            <a:r>
              <a:rPr lang="nl-NL" sz="2100" dirty="0"/>
              <a:t>Tips</a:t>
            </a:r>
          </a:p>
          <a:p>
            <a:r>
              <a:rPr lang="nl-NL" sz="2100" dirty="0"/>
              <a:t>Opdracht</a:t>
            </a:r>
          </a:p>
          <a:p>
            <a:r>
              <a:rPr lang="nl-NL" sz="2100" dirty="0"/>
              <a:t>Vragen</a:t>
            </a:r>
          </a:p>
          <a:p>
            <a:pPr lvl="1">
              <a:buFont typeface="Arial" panose="020B0604020202020204" pitchFamily="34" charset="0"/>
              <a:buChar char="•"/>
            </a:pPr>
            <a:endParaRPr lang="nl-NL" dirty="0"/>
          </a:p>
        </p:txBody>
      </p:sp>
      <p:pic>
        <p:nvPicPr>
          <p:cNvPr id="6" name="Afbeelding 5"/>
          <p:cNvPicPr>
            <a:picLocks noChangeAspect="1"/>
          </p:cNvPicPr>
          <p:nvPr/>
        </p:nvPicPr>
        <p:blipFill>
          <a:blip r:embed="rId2"/>
          <a:stretch>
            <a:fillRect/>
          </a:stretch>
        </p:blipFill>
        <p:spPr>
          <a:xfrm>
            <a:off x="525099" y="6143897"/>
            <a:ext cx="969719" cy="714103"/>
          </a:xfrm>
          <a:prstGeom prst="rect">
            <a:avLst/>
          </a:prstGeom>
        </p:spPr>
      </p:pic>
      <p:sp>
        <p:nvSpPr>
          <p:cNvPr id="7" name="Tekstvak 6"/>
          <p:cNvSpPr txBox="1"/>
          <p:nvPr/>
        </p:nvSpPr>
        <p:spPr>
          <a:xfrm>
            <a:off x="10086576" y="6361868"/>
            <a:ext cx="1961990" cy="382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chemeClr val="bg1"/>
                </a:solidFill>
                <a:effectLst/>
                <a:uLnTx/>
                <a:uFillTx/>
              </a:rPr>
              <a:t>Chamaira Menig </a:t>
            </a:r>
          </a:p>
        </p:txBody>
      </p:sp>
    </p:spTree>
    <p:extLst>
      <p:ext uri="{BB962C8B-B14F-4D97-AF65-F5344CB8AC3E}">
        <p14:creationId xmlns:p14="http://schemas.microsoft.com/office/powerpoint/2010/main" val="12791765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fbeeldingsresultaat voor doel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5917" y="4277834"/>
            <a:ext cx="3609559" cy="258016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644514" y="1577114"/>
            <a:ext cx="8952332" cy="4784754"/>
          </a:xfrm>
        </p:spPr>
        <p:txBody>
          <a:bodyPr>
            <a:normAutofit fontScale="85000" lnSpcReduction="10000"/>
          </a:bodyPr>
          <a:lstStyle/>
          <a:p>
            <a:pPr marL="0" indent="0">
              <a:buNone/>
            </a:pPr>
            <a:endParaRPr lang="nl-NL" dirty="0"/>
          </a:p>
          <a:p>
            <a:pPr marL="0" indent="0">
              <a:buNone/>
            </a:pPr>
            <a:r>
              <a:rPr lang="nl-NL" sz="2600" dirty="0"/>
              <a:t>Lesdoelen:</a:t>
            </a:r>
          </a:p>
          <a:p>
            <a:r>
              <a:rPr lang="nl-NL" dirty="0"/>
              <a:t> De student kent het begrip relevantie en weet wat je hierbij moet beschrijven;</a:t>
            </a:r>
          </a:p>
          <a:p>
            <a:r>
              <a:rPr lang="nl-NL" dirty="0"/>
              <a:t> De student weet hoe een onderzoeksdoel &amp; probleemstelling moet worden beschreven;</a:t>
            </a:r>
          </a:p>
          <a:p>
            <a:r>
              <a:rPr lang="nl-NL" dirty="0"/>
              <a:t> De student begrijpt waarom het belangrijk is om zorgvuldig om te gaan met bronnen.</a:t>
            </a:r>
          </a:p>
          <a:p>
            <a:r>
              <a:rPr lang="nl-NL" dirty="0"/>
              <a:t> De student weet wat betrouwbare bronnen zijn om te gebruiken voor een onderzoek.</a:t>
            </a:r>
          </a:p>
          <a:p>
            <a:pPr marL="0" indent="0">
              <a:buNone/>
            </a:pPr>
            <a:r>
              <a:rPr lang="nl-NL" sz="2600" dirty="0"/>
              <a:t> </a:t>
            </a:r>
          </a:p>
          <a:p>
            <a:pPr marL="0" indent="0">
              <a:buNone/>
            </a:pPr>
            <a:endParaRPr lang="nl-NL" dirty="0"/>
          </a:p>
          <a:p>
            <a:endParaRPr lang="nl-NL" dirty="0"/>
          </a:p>
          <a:p>
            <a:endParaRPr lang="nl-NL" dirty="0"/>
          </a:p>
          <a:p>
            <a:endParaRPr lang="nl-NL" dirty="0"/>
          </a:p>
          <a:p>
            <a:pPr marL="0" indent="0">
              <a:buNone/>
            </a:pPr>
            <a:endParaRPr lang="nl-NL" dirty="0"/>
          </a:p>
          <a:p>
            <a:pPr marL="0" indent="0">
              <a:buNone/>
            </a:pPr>
            <a:br>
              <a:rPr lang="nl-NL" dirty="0"/>
            </a:br>
            <a:endParaRPr lang="nl-NL" dirty="0"/>
          </a:p>
          <a:p>
            <a:pPr marL="0" indent="0">
              <a:buNone/>
            </a:pPr>
            <a:endParaRPr lang="nl-NL" dirty="0"/>
          </a:p>
        </p:txBody>
      </p:sp>
      <p:pic>
        <p:nvPicPr>
          <p:cNvPr id="6" name="Afbeelding 5"/>
          <p:cNvPicPr>
            <a:picLocks noChangeAspect="1"/>
          </p:cNvPicPr>
          <p:nvPr/>
        </p:nvPicPr>
        <p:blipFill>
          <a:blip r:embed="rId3"/>
          <a:stretch>
            <a:fillRect/>
          </a:stretch>
        </p:blipFill>
        <p:spPr>
          <a:xfrm>
            <a:off x="525099" y="6143897"/>
            <a:ext cx="969719" cy="714103"/>
          </a:xfrm>
          <a:prstGeom prst="rect">
            <a:avLst/>
          </a:prstGeom>
        </p:spPr>
      </p:pic>
      <p:sp>
        <p:nvSpPr>
          <p:cNvPr id="9" name="Titel 1"/>
          <p:cNvSpPr>
            <a:spLocks noGrp="1"/>
          </p:cNvSpPr>
          <p:nvPr>
            <p:ph type="title"/>
          </p:nvPr>
        </p:nvSpPr>
        <p:spPr>
          <a:xfrm>
            <a:off x="677334" y="443992"/>
            <a:ext cx="8596668" cy="918575"/>
          </a:xfrm>
        </p:spPr>
        <p:txBody>
          <a:bodyPr>
            <a:normAutofit fontScale="90000"/>
          </a:bodyPr>
          <a:lstStyle/>
          <a:p>
            <a:pPr>
              <a:spcBef>
                <a:spcPts val="800"/>
              </a:spcBef>
              <a:spcAft>
                <a:spcPts val="1200"/>
              </a:spcAft>
            </a:pPr>
            <a:r>
              <a:rPr lang="nl-NL" sz="3800" b="1" dirty="0">
                <a:solidFill>
                  <a:schemeClr val="accent2"/>
                </a:solidFill>
              </a:rPr>
              <a:t>Doel</a:t>
            </a:r>
            <a:br>
              <a:rPr lang="nl-NL" sz="3800" b="1" dirty="0">
                <a:solidFill>
                  <a:schemeClr val="accent2">
                    <a:lumMod val="75000"/>
                  </a:schemeClr>
                </a:solidFill>
              </a:rPr>
            </a:br>
            <a:br>
              <a:rPr lang="nl-NL" sz="3800" b="1" dirty="0">
                <a:solidFill>
                  <a:schemeClr val="accent2">
                    <a:lumMod val="75000"/>
                  </a:schemeClr>
                </a:solidFill>
              </a:rPr>
            </a:br>
            <a:br>
              <a:rPr lang="nl-NL" b="1" dirty="0">
                <a:solidFill>
                  <a:schemeClr val="accent2">
                    <a:lumMod val="75000"/>
                  </a:schemeClr>
                </a:solidFill>
              </a:rPr>
            </a:br>
            <a:endParaRPr lang="nl-NL" b="1" dirty="0">
              <a:solidFill>
                <a:schemeClr val="accent2">
                  <a:lumMod val="75000"/>
                </a:schemeClr>
              </a:solidFill>
            </a:endParaRPr>
          </a:p>
        </p:txBody>
      </p:sp>
      <p:sp>
        <p:nvSpPr>
          <p:cNvPr id="2" name="Tekstvak 1">
            <a:extLst>
              <a:ext uri="{FF2B5EF4-FFF2-40B4-BE49-F238E27FC236}">
                <a16:creationId xmlns:a16="http://schemas.microsoft.com/office/drawing/2014/main" id="{F6D1E562-4C91-5609-9120-8A9DDED4F5AB}"/>
              </a:ext>
            </a:extLst>
          </p:cNvPr>
          <p:cNvSpPr txBox="1"/>
          <p:nvPr/>
        </p:nvSpPr>
        <p:spPr>
          <a:xfrm>
            <a:off x="9531659" y="6331985"/>
            <a:ext cx="266034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accent1">
                    <a:lumMod val="40000"/>
                    <a:lumOff val="60000"/>
                  </a:schemeClr>
                </a:solidFill>
              </a:rPr>
              <a:t>C.L. Menig</a:t>
            </a:r>
          </a:p>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bg1"/>
                </a:solidFill>
              </a:rPr>
              <a:t>Keuzedeel: Doorstroom HBO</a:t>
            </a:r>
            <a:endParaRPr kumimoji="0" lang="nl-NL" sz="1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993981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525099" y="6143897"/>
            <a:ext cx="969719" cy="714103"/>
          </a:xfrm>
          <a:prstGeom prst="rect">
            <a:avLst/>
          </a:prstGeom>
        </p:spPr>
      </p:pic>
      <p:sp>
        <p:nvSpPr>
          <p:cNvPr id="6" name="Titel 1"/>
          <p:cNvSpPr>
            <a:spLocks noGrp="1"/>
          </p:cNvSpPr>
          <p:nvPr>
            <p:ph type="title"/>
          </p:nvPr>
        </p:nvSpPr>
        <p:spPr>
          <a:xfrm>
            <a:off x="677334" y="609600"/>
            <a:ext cx="8596668" cy="1320800"/>
          </a:xfrm>
        </p:spPr>
        <p:txBody>
          <a:bodyPr>
            <a:normAutofit fontScale="90000"/>
          </a:bodyPr>
          <a:lstStyle/>
          <a:p>
            <a:r>
              <a:rPr lang="nl-NL" sz="4000" b="1" dirty="0"/>
              <a:t>Onderzoek</a:t>
            </a:r>
            <a:br>
              <a:rPr lang="nl-NL" sz="4000" b="1" dirty="0"/>
            </a:br>
            <a:br>
              <a:rPr lang="nl-NL" sz="4000" b="1" dirty="0">
                <a:solidFill>
                  <a:schemeClr val="accent2">
                    <a:lumMod val="50000"/>
                  </a:schemeClr>
                </a:solidFill>
              </a:rPr>
            </a:br>
            <a:r>
              <a:rPr lang="nl-NL" sz="3100" b="1" dirty="0">
                <a:solidFill>
                  <a:schemeClr val="accent2"/>
                </a:solidFill>
              </a:rPr>
              <a:t>Herhaling</a:t>
            </a:r>
          </a:p>
        </p:txBody>
      </p:sp>
      <p:pic>
        <p:nvPicPr>
          <p:cNvPr id="1026" name="Picture 2" descr="Afbeeldingsresultaat voor rew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668" y="228263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AA7767BF-12E5-9263-5515-637B2B1E461E}"/>
              </a:ext>
            </a:extLst>
          </p:cNvPr>
          <p:cNvSpPr txBox="1"/>
          <p:nvPr/>
        </p:nvSpPr>
        <p:spPr>
          <a:xfrm>
            <a:off x="9531659" y="6331985"/>
            <a:ext cx="266034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accent1">
                    <a:lumMod val="40000"/>
                    <a:lumOff val="60000"/>
                  </a:schemeClr>
                </a:solidFill>
              </a:rPr>
              <a:t>C.L. Menig</a:t>
            </a:r>
          </a:p>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bg1"/>
                </a:solidFill>
              </a:rPr>
              <a:t>Keuzedeel: Doorstroom HBO</a:t>
            </a:r>
            <a:endParaRPr kumimoji="0" lang="nl-NL" sz="1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5240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endParaRPr lang="nl-NL" dirty="0"/>
          </a:p>
          <a:p>
            <a:pPr marL="0" indent="0">
              <a:buNone/>
            </a:pPr>
            <a:r>
              <a:rPr lang="nl-NL" dirty="0"/>
              <a:t>PICO: methode om een beantwoordbare onderzoeksvraag te formuleren.</a:t>
            </a:r>
          </a:p>
          <a:p>
            <a:pPr marL="0" indent="0">
              <a:buNone/>
            </a:pPr>
            <a:endParaRPr lang="nl-NL" dirty="0"/>
          </a:p>
          <a:p>
            <a:r>
              <a:rPr lang="nl-NL" b="1" dirty="0"/>
              <a:t>P</a:t>
            </a:r>
            <a:r>
              <a:rPr lang="nl-NL" dirty="0"/>
              <a:t>: patiënt of probleem (patiënt);</a:t>
            </a:r>
          </a:p>
          <a:p>
            <a:r>
              <a:rPr lang="nl-NL" b="1" dirty="0"/>
              <a:t>I</a:t>
            </a:r>
            <a:r>
              <a:rPr lang="nl-NL" dirty="0"/>
              <a:t>: interventie (</a:t>
            </a:r>
            <a:r>
              <a:rPr lang="nl-NL" dirty="0" err="1"/>
              <a:t>intervention</a:t>
            </a:r>
            <a:r>
              <a:rPr lang="nl-NL" dirty="0"/>
              <a:t>);</a:t>
            </a:r>
          </a:p>
          <a:p>
            <a:r>
              <a:rPr lang="nl-NL" b="1" dirty="0"/>
              <a:t>C</a:t>
            </a:r>
            <a:r>
              <a:rPr lang="nl-NL" dirty="0"/>
              <a:t>: vergelijking (</a:t>
            </a:r>
            <a:r>
              <a:rPr lang="nl-NL" dirty="0" err="1"/>
              <a:t>comparison</a:t>
            </a:r>
            <a:r>
              <a:rPr lang="nl-NL" dirty="0"/>
              <a:t>);</a:t>
            </a:r>
          </a:p>
          <a:p>
            <a:r>
              <a:rPr lang="nl-NL" b="1" dirty="0"/>
              <a:t>O</a:t>
            </a:r>
            <a:r>
              <a:rPr lang="nl-NL" dirty="0"/>
              <a:t>: uitkomst (</a:t>
            </a:r>
            <a:r>
              <a:rPr lang="nl-NL" dirty="0" err="1"/>
              <a:t>outcome</a:t>
            </a:r>
            <a:r>
              <a:rPr lang="nl-NL" dirty="0"/>
              <a:t>).</a:t>
            </a:r>
          </a:p>
          <a:p>
            <a:endParaRPr lang="nl-NL" dirty="0"/>
          </a:p>
          <a:p>
            <a:pPr marL="0" indent="0">
              <a:buNone/>
            </a:pPr>
            <a:r>
              <a:rPr lang="nl-NL" dirty="0"/>
              <a:t>Vraag: </a:t>
            </a:r>
            <a:r>
              <a:rPr lang="nl-NL" i="1" dirty="0"/>
              <a:t>Kan het gebruik van (</a:t>
            </a:r>
            <a:r>
              <a:rPr lang="nl-NL" i="1" dirty="0" err="1"/>
              <a:t>Intervention</a:t>
            </a:r>
            <a:r>
              <a:rPr lang="nl-NL" i="1" dirty="0"/>
              <a:t>), bij (Patiënt), beter gebruikt worden dan (</a:t>
            </a:r>
            <a:r>
              <a:rPr lang="nl-NL" i="1" dirty="0" err="1"/>
              <a:t>Comparison</a:t>
            </a:r>
            <a:r>
              <a:rPr lang="nl-NL" i="1" dirty="0"/>
              <a:t>) om (</a:t>
            </a:r>
            <a:r>
              <a:rPr lang="nl-NL" i="1" dirty="0" err="1"/>
              <a:t>Outcome</a:t>
            </a:r>
            <a:r>
              <a:rPr lang="nl-NL" i="1" dirty="0"/>
              <a:t>) te voorkomen/verbeteren/veranderen?</a:t>
            </a:r>
            <a:endParaRPr lang="nl-NL" dirty="0"/>
          </a:p>
          <a:p>
            <a:endParaRPr lang="nl-NL" dirty="0"/>
          </a:p>
        </p:txBody>
      </p:sp>
      <p:pic>
        <p:nvPicPr>
          <p:cNvPr id="4" name="Afbeelding 3"/>
          <p:cNvPicPr>
            <a:picLocks noChangeAspect="1"/>
          </p:cNvPicPr>
          <p:nvPr/>
        </p:nvPicPr>
        <p:blipFill>
          <a:blip r:embed="rId2"/>
          <a:stretch>
            <a:fillRect/>
          </a:stretch>
        </p:blipFill>
        <p:spPr>
          <a:xfrm>
            <a:off x="525099" y="6143897"/>
            <a:ext cx="969719" cy="714103"/>
          </a:xfrm>
          <a:prstGeom prst="rect">
            <a:avLst/>
          </a:prstGeom>
        </p:spPr>
      </p:pic>
      <p:sp>
        <p:nvSpPr>
          <p:cNvPr id="5" name="Titel 1"/>
          <p:cNvSpPr>
            <a:spLocks noGrp="1"/>
          </p:cNvSpPr>
          <p:nvPr>
            <p:ph type="title"/>
          </p:nvPr>
        </p:nvSpPr>
        <p:spPr>
          <a:xfrm>
            <a:off x="677334" y="609600"/>
            <a:ext cx="8596668" cy="1320800"/>
          </a:xfrm>
        </p:spPr>
        <p:txBody>
          <a:bodyPr>
            <a:normAutofit fontScale="90000"/>
          </a:bodyPr>
          <a:lstStyle/>
          <a:p>
            <a:r>
              <a:rPr lang="nl-NL" sz="4000" b="1" dirty="0"/>
              <a:t>Onderzoek</a:t>
            </a:r>
            <a:br>
              <a:rPr lang="nl-NL" sz="4000" b="1" dirty="0"/>
            </a:br>
            <a:br>
              <a:rPr lang="nl-NL" sz="4000" b="1" dirty="0">
                <a:solidFill>
                  <a:schemeClr val="accent2">
                    <a:lumMod val="50000"/>
                  </a:schemeClr>
                </a:solidFill>
              </a:rPr>
            </a:br>
            <a:r>
              <a:rPr lang="nl-NL" sz="3100" b="1" dirty="0">
                <a:solidFill>
                  <a:schemeClr val="accent2"/>
                </a:solidFill>
              </a:rPr>
              <a:t>PICO</a:t>
            </a:r>
          </a:p>
        </p:txBody>
      </p:sp>
      <p:pic>
        <p:nvPicPr>
          <p:cNvPr id="2" name="Afbeelding 1"/>
          <p:cNvPicPr>
            <a:picLocks noChangeAspect="1"/>
          </p:cNvPicPr>
          <p:nvPr/>
        </p:nvPicPr>
        <p:blipFill>
          <a:blip r:embed="rId3"/>
          <a:stretch>
            <a:fillRect/>
          </a:stretch>
        </p:blipFill>
        <p:spPr>
          <a:xfrm>
            <a:off x="4660582" y="3222173"/>
            <a:ext cx="4256015" cy="2041903"/>
          </a:xfrm>
          <a:prstGeom prst="rect">
            <a:avLst/>
          </a:prstGeom>
        </p:spPr>
      </p:pic>
      <p:sp>
        <p:nvSpPr>
          <p:cNvPr id="7" name="Tekstvak 6">
            <a:extLst>
              <a:ext uri="{FF2B5EF4-FFF2-40B4-BE49-F238E27FC236}">
                <a16:creationId xmlns:a16="http://schemas.microsoft.com/office/drawing/2014/main" id="{3081A833-D546-B942-A6EE-1407AED9EE06}"/>
              </a:ext>
            </a:extLst>
          </p:cNvPr>
          <p:cNvSpPr txBox="1"/>
          <p:nvPr/>
        </p:nvSpPr>
        <p:spPr>
          <a:xfrm>
            <a:off x="9531659" y="6331985"/>
            <a:ext cx="266034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accent1">
                    <a:lumMod val="40000"/>
                    <a:lumOff val="60000"/>
                  </a:schemeClr>
                </a:solidFill>
              </a:rPr>
              <a:t>C.L. Menig</a:t>
            </a:r>
          </a:p>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bg1"/>
                </a:solidFill>
              </a:rPr>
              <a:t>Keuzedeel: Doorstroom HBO</a:t>
            </a:r>
            <a:endParaRPr kumimoji="0" lang="nl-NL" sz="1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29351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additive="base">
                                        <p:cTn id="3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r>
              <a:rPr lang="nl-NL" dirty="0"/>
              <a:t>Casus</a:t>
            </a:r>
          </a:p>
          <a:p>
            <a:pPr marL="0" indent="0">
              <a:buNone/>
            </a:pPr>
            <a:r>
              <a:rPr lang="nl-NL" i="1" dirty="0"/>
              <a:t>Meneer Hijs (65) heeft een grote snijwond aan zijn hand. Deze is wel wat vuil, maar niet gecompliceerd. In het ziekenhuis gebruikt men altijd steriele isotone zoutoplossing om wonden te spoelen. Maar leidingwater kan ook, heeft een collega gehoord. In de thuiszorg wordt vaak al ‘gewoon’ leidingwater gebruikt. </a:t>
            </a:r>
          </a:p>
          <a:p>
            <a:endParaRPr lang="nl-NL" dirty="0"/>
          </a:p>
          <a:p>
            <a:r>
              <a:rPr lang="nl-NL" dirty="0"/>
              <a:t>Maak een PICO.</a:t>
            </a:r>
          </a:p>
        </p:txBody>
      </p:sp>
      <p:pic>
        <p:nvPicPr>
          <p:cNvPr id="4" name="Afbeelding 3"/>
          <p:cNvPicPr>
            <a:picLocks noChangeAspect="1"/>
          </p:cNvPicPr>
          <p:nvPr/>
        </p:nvPicPr>
        <p:blipFill>
          <a:blip r:embed="rId2"/>
          <a:stretch>
            <a:fillRect/>
          </a:stretch>
        </p:blipFill>
        <p:spPr>
          <a:xfrm>
            <a:off x="525099" y="6143897"/>
            <a:ext cx="969719" cy="714103"/>
          </a:xfrm>
          <a:prstGeom prst="rect">
            <a:avLst/>
          </a:prstGeom>
        </p:spPr>
      </p:pic>
      <p:sp>
        <p:nvSpPr>
          <p:cNvPr id="5" name="Titel 1"/>
          <p:cNvSpPr>
            <a:spLocks noGrp="1"/>
          </p:cNvSpPr>
          <p:nvPr>
            <p:ph type="title"/>
          </p:nvPr>
        </p:nvSpPr>
        <p:spPr>
          <a:xfrm>
            <a:off x="677334" y="609600"/>
            <a:ext cx="8596668" cy="1320800"/>
          </a:xfrm>
        </p:spPr>
        <p:txBody>
          <a:bodyPr>
            <a:normAutofit fontScale="90000"/>
          </a:bodyPr>
          <a:lstStyle/>
          <a:p>
            <a:r>
              <a:rPr lang="nl-NL" sz="4000" b="1" dirty="0">
                <a:solidFill>
                  <a:schemeClr val="accent2"/>
                </a:solidFill>
              </a:rPr>
              <a:t>Onderzoek</a:t>
            </a:r>
            <a:br>
              <a:rPr lang="nl-NL" sz="4000" b="1" dirty="0"/>
            </a:br>
            <a:br>
              <a:rPr lang="nl-NL" sz="4000" b="1" dirty="0">
                <a:solidFill>
                  <a:schemeClr val="accent2">
                    <a:lumMod val="50000"/>
                  </a:schemeClr>
                </a:solidFill>
              </a:rPr>
            </a:br>
            <a:r>
              <a:rPr lang="nl-NL" sz="3100" b="1" dirty="0"/>
              <a:t>PICO</a:t>
            </a:r>
          </a:p>
        </p:txBody>
      </p:sp>
      <p:sp>
        <p:nvSpPr>
          <p:cNvPr id="2" name="Tekstvak 1">
            <a:extLst>
              <a:ext uri="{FF2B5EF4-FFF2-40B4-BE49-F238E27FC236}">
                <a16:creationId xmlns:a16="http://schemas.microsoft.com/office/drawing/2014/main" id="{8ED079D7-AF5F-EDF4-A658-7FEE213ED7B4}"/>
              </a:ext>
            </a:extLst>
          </p:cNvPr>
          <p:cNvSpPr txBox="1"/>
          <p:nvPr/>
        </p:nvSpPr>
        <p:spPr>
          <a:xfrm>
            <a:off x="9531659" y="6331985"/>
            <a:ext cx="266034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accent1">
                    <a:lumMod val="40000"/>
                    <a:lumOff val="60000"/>
                  </a:schemeClr>
                </a:solidFill>
              </a:rPr>
              <a:t>C.L. Menig</a:t>
            </a:r>
          </a:p>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bg1"/>
                </a:solidFill>
              </a:rPr>
              <a:t>Keuzedeel: Doorstroom HBO</a:t>
            </a:r>
            <a:endParaRPr kumimoji="0" lang="nl-NL" sz="1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79772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lgn="ctr">
              <a:buNone/>
            </a:pPr>
            <a:r>
              <a:rPr lang="nl-NL" sz="2400" b="1" i="1" dirty="0">
                <a:solidFill>
                  <a:schemeClr val="tx1"/>
                </a:solidFill>
              </a:rPr>
              <a:t>Relevantie toont het nut van een onderzoek aan. </a:t>
            </a:r>
            <a:endParaRPr lang="nl-NL" dirty="0">
              <a:solidFill>
                <a:schemeClr val="tx1"/>
              </a:solidFill>
            </a:endParaRPr>
          </a:p>
          <a:p>
            <a:pPr marL="0" indent="0">
              <a:buNone/>
            </a:pPr>
            <a:endParaRPr lang="nl-NL" dirty="0">
              <a:solidFill>
                <a:schemeClr val="tx1"/>
              </a:solidFill>
            </a:endParaRPr>
          </a:p>
          <a:p>
            <a:pPr marL="0" indent="0">
              <a:buNone/>
            </a:pPr>
            <a:r>
              <a:rPr lang="nl-NL" dirty="0">
                <a:solidFill>
                  <a:schemeClr val="tx1"/>
                </a:solidFill>
              </a:rPr>
              <a:t>Een onderwerp is relevant als: </a:t>
            </a:r>
          </a:p>
          <a:p>
            <a:pPr>
              <a:spcBef>
                <a:spcPts val="600"/>
              </a:spcBef>
            </a:pPr>
            <a:r>
              <a:rPr lang="nl-NL" dirty="0">
                <a:solidFill>
                  <a:schemeClr val="tx1"/>
                </a:solidFill>
              </a:rPr>
              <a:t>Het probleem nog niet eerder beantwoord/ onderzocht is;</a:t>
            </a:r>
          </a:p>
          <a:p>
            <a:pPr>
              <a:spcBef>
                <a:spcPts val="600"/>
              </a:spcBef>
            </a:pPr>
            <a:r>
              <a:rPr lang="nl-NL" dirty="0">
                <a:solidFill>
                  <a:schemeClr val="tx1"/>
                </a:solidFill>
              </a:rPr>
              <a:t>Het probleem de moeite van het beantwoorden waard is;</a:t>
            </a:r>
          </a:p>
          <a:p>
            <a:pPr>
              <a:spcBef>
                <a:spcPts val="600"/>
              </a:spcBef>
            </a:pPr>
            <a:r>
              <a:rPr lang="nl-NL" dirty="0">
                <a:solidFill>
                  <a:schemeClr val="tx1"/>
                </a:solidFill>
              </a:rPr>
              <a:t>Het probleem een optimale opbrengst heeft. </a:t>
            </a:r>
          </a:p>
          <a:p>
            <a:pPr marL="0" indent="0">
              <a:buNone/>
            </a:pPr>
            <a:endParaRPr lang="nl-NL" dirty="0">
              <a:solidFill>
                <a:schemeClr val="tx1"/>
              </a:solidFill>
            </a:endParaRPr>
          </a:p>
          <a:p>
            <a:endParaRPr lang="nl-NL" dirty="0"/>
          </a:p>
        </p:txBody>
      </p:sp>
      <p:pic>
        <p:nvPicPr>
          <p:cNvPr id="4" name="Afbeelding 3"/>
          <p:cNvPicPr>
            <a:picLocks noChangeAspect="1"/>
          </p:cNvPicPr>
          <p:nvPr/>
        </p:nvPicPr>
        <p:blipFill>
          <a:blip r:embed="rId2"/>
          <a:stretch>
            <a:fillRect/>
          </a:stretch>
        </p:blipFill>
        <p:spPr>
          <a:xfrm>
            <a:off x="525099" y="6143897"/>
            <a:ext cx="969719" cy="714103"/>
          </a:xfrm>
          <a:prstGeom prst="rect">
            <a:avLst/>
          </a:prstGeom>
        </p:spPr>
      </p:pic>
      <p:sp>
        <p:nvSpPr>
          <p:cNvPr id="6" name="Titel 1"/>
          <p:cNvSpPr>
            <a:spLocks noGrp="1"/>
          </p:cNvSpPr>
          <p:nvPr>
            <p:ph type="title"/>
          </p:nvPr>
        </p:nvSpPr>
        <p:spPr>
          <a:xfrm>
            <a:off x="677334" y="443992"/>
            <a:ext cx="8596668" cy="918575"/>
          </a:xfrm>
        </p:spPr>
        <p:txBody>
          <a:bodyPr>
            <a:normAutofit fontScale="90000"/>
          </a:bodyPr>
          <a:lstStyle/>
          <a:p>
            <a:pPr>
              <a:spcBef>
                <a:spcPts val="800"/>
              </a:spcBef>
              <a:spcAft>
                <a:spcPts val="1200"/>
              </a:spcAft>
            </a:pPr>
            <a:r>
              <a:rPr lang="nl-NL" sz="3800" b="1" dirty="0"/>
              <a:t>Literatuuronderzoek</a:t>
            </a:r>
            <a:br>
              <a:rPr lang="nl-NL" sz="3800" b="1" dirty="0"/>
            </a:br>
            <a:br>
              <a:rPr lang="nl-NL" sz="3800" b="1" dirty="0"/>
            </a:br>
            <a:r>
              <a:rPr lang="nl-NL" sz="3000" b="1" dirty="0">
                <a:solidFill>
                  <a:schemeClr val="accent2"/>
                </a:solidFill>
              </a:rPr>
              <a:t>Relevantie</a:t>
            </a:r>
            <a:br>
              <a:rPr lang="nl-NL" b="1" dirty="0">
                <a:solidFill>
                  <a:schemeClr val="accent2">
                    <a:lumMod val="75000"/>
                  </a:schemeClr>
                </a:solidFill>
              </a:rPr>
            </a:br>
            <a:endParaRPr lang="nl-NL" b="1" dirty="0">
              <a:solidFill>
                <a:schemeClr val="accent2">
                  <a:lumMod val="75000"/>
                </a:schemeClr>
              </a:solidFill>
            </a:endParaRPr>
          </a:p>
        </p:txBody>
      </p:sp>
      <p:sp>
        <p:nvSpPr>
          <p:cNvPr id="7" name="AutoShape 2" descr="Afbeeldingsresultaat voor relev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p:cNvPicPr>
            <a:picLocks noChangeAspect="1"/>
          </p:cNvPicPr>
          <p:nvPr/>
        </p:nvPicPr>
        <p:blipFill>
          <a:blip r:embed="rId3"/>
          <a:stretch>
            <a:fillRect/>
          </a:stretch>
        </p:blipFill>
        <p:spPr>
          <a:xfrm>
            <a:off x="3546918" y="5186498"/>
            <a:ext cx="2857500" cy="1314450"/>
          </a:xfrm>
          <a:prstGeom prst="rect">
            <a:avLst/>
          </a:prstGeom>
        </p:spPr>
      </p:pic>
      <p:sp>
        <p:nvSpPr>
          <p:cNvPr id="2" name="Tekstvak 1">
            <a:extLst>
              <a:ext uri="{FF2B5EF4-FFF2-40B4-BE49-F238E27FC236}">
                <a16:creationId xmlns:a16="http://schemas.microsoft.com/office/drawing/2014/main" id="{7FE85A37-1E6E-C361-25AD-C28807D200E6}"/>
              </a:ext>
            </a:extLst>
          </p:cNvPr>
          <p:cNvSpPr txBox="1"/>
          <p:nvPr/>
        </p:nvSpPr>
        <p:spPr>
          <a:xfrm>
            <a:off x="9531659" y="6331985"/>
            <a:ext cx="266034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accent1">
                    <a:lumMod val="40000"/>
                    <a:lumOff val="60000"/>
                  </a:schemeClr>
                </a:solidFill>
              </a:rPr>
              <a:t>C.L. Menig</a:t>
            </a:r>
          </a:p>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bg1"/>
                </a:solidFill>
              </a:rPr>
              <a:t>Keuzedeel: Doorstroom HBO</a:t>
            </a:r>
            <a:endParaRPr kumimoji="0" lang="nl-NL" sz="1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08125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en-US" dirty="0">
                <a:solidFill>
                  <a:schemeClr val="tx1"/>
                </a:solidFill>
              </a:rPr>
              <a:t>3 </a:t>
            </a:r>
            <a:r>
              <a:rPr lang="en-US" dirty="0" err="1">
                <a:solidFill>
                  <a:schemeClr val="tx1"/>
                </a:solidFill>
              </a:rPr>
              <a:t>soorten</a:t>
            </a:r>
            <a:r>
              <a:rPr lang="en-US" dirty="0">
                <a:solidFill>
                  <a:schemeClr val="tx1"/>
                </a:solidFill>
              </a:rPr>
              <a:t> relevantie:</a:t>
            </a:r>
            <a:endParaRPr lang="nl-NL" dirty="0">
              <a:solidFill>
                <a:schemeClr val="tx1"/>
              </a:solidFill>
            </a:endParaRPr>
          </a:p>
          <a:p>
            <a:r>
              <a:rPr lang="en-US" b="1" dirty="0" err="1">
                <a:solidFill>
                  <a:schemeClr val="tx1"/>
                </a:solidFill>
              </a:rPr>
              <a:t>Theoretische</a:t>
            </a:r>
            <a:r>
              <a:rPr lang="en-US" b="1" dirty="0">
                <a:solidFill>
                  <a:schemeClr val="tx1"/>
                </a:solidFill>
              </a:rPr>
              <a:t> relevantie; </a:t>
            </a:r>
            <a:r>
              <a:rPr lang="en-US" dirty="0">
                <a:solidFill>
                  <a:schemeClr val="tx1"/>
                </a:solidFill>
              </a:rPr>
              <a:t>draagt kennis </a:t>
            </a:r>
            <a:r>
              <a:rPr lang="en-US" dirty="0" err="1">
                <a:solidFill>
                  <a:schemeClr val="tx1"/>
                </a:solidFill>
              </a:rPr>
              <a:t>aan</a:t>
            </a:r>
            <a:r>
              <a:rPr lang="en-US" dirty="0">
                <a:solidFill>
                  <a:schemeClr val="tx1"/>
                </a:solidFill>
              </a:rPr>
              <a:t> </a:t>
            </a:r>
            <a:r>
              <a:rPr lang="en-US" dirty="0" err="1">
                <a:solidFill>
                  <a:schemeClr val="tx1"/>
                </a:solidFill>
              </a:rPr>
              <a:t>voor</a:t>
            </a:r>
            <a:r>
              <a:rPr lang="en-US" dirty="0">
                <a:solidFill>
                  <a:schemeClr val="tx1"/>
                </a:solidFill>
              </a:rPr>
              <a:t> </a:t>
            </a:r>
            <a:r>
              <a:rPr lang="en-US" dirty="0" err="1">
                <a:solidFill>
                  <a:schemeClr val="tx1"/>
                </a:solidFill>
              </a:rPr>
              <a:t>nieuwe</a:t>
            </a:r>
            <a:r>
              <a:rPr lang="en-US" dirty="0">
                <a:solidFill>
                  <a:schemeClr val="tx1"/>
                </a:solidFill>
              </a:rPr>
              <a:t> theorievorming </a:t>
            </a:r>
            <a:r>
              <a:rPr lang="en-US" dirty="0" err="1">
                <a:solidFill>
                  <a:schemeClr val="tx1"/>
                </a:solidFill>
              </a:rPr>
              <a:t>waardoor</a:t>
            </a:r>
            <a:r>
              <a:rPr lang="en-US" dirty="0">
                <a:solidFill>
                  <a:schemeClr val="tx1"/>
                </a:solidFill>
              </a:rPr>
              <a:t> </a:t>
            </a:r>
            <a:r>
              <a:rPr lang="en-US" dirty="0" err="1">
                <a:solidFill>
                  <a:schemeClr val="tx1"/>
                </a:solidFill>
              </a:rPr>
              <a:t>wetenschappelijke</a:t>
            </a:r>
            <a:r>
              <a:rPr lang="en-US" dirty="0">
                <a:solidFill>
                  <a:schemeClr val="tx1"/>
                </a:solidFill>
              </a:rPr>
              <a:t> kennis </a:t>
            </a:r>
            <a:r>
              <a:rPr lang="en-US" dirty="0" err="1">
                <a:solidFill>
                  <a:schemeClr val="tx1"/>
                </a:solidFill>
              </a:rPr>
              <a:t>wordt</a:t>
            </a:r>
            <a:r>
              <a:rPr lang="en-US" dirty="0">
                <a:solidFill>
                  <a:schemeClr val="tx1"/>
                </a:solidFill>
              </a:rPr>
              <a:t> </a:t>
            </a:r>
            <a:r>
              <a:rPr lang="en-US" dirty="0" err="1">
                <a:solidFill>
                  <a:schemeClr val="tx1"/>
                </a:solidFill>
              </a:rPr>
              <a:t>vergoot</a:t>
            </a:r>
            <a:r>
              <a:rPr lang="en-US" dirty="0">
                <a:solidFill>
                  <a:schemeClr val="tx1"/>
                </a:solidFill>
              </a:rPr>
              <a:t>. </a:t>
            </a:r>
          </a:p>
          <a:p>
            <a:r>
              <a:rPr lang="en-US" b="1" dirty="0" err="1">
                <a:solidFill>
                  <a:schemeClr val="tx1"/>
                </a:solidFill>
              </a:rPr>
              <a:t>Maatschappelijke</a:t>
            </a:r>
            <a:r>
              <a:rPr lang="en-US" b="1" dirty="0">
                <a:solidFill>
                  <a:schemeClr val="tx1"/>
                </a:solidFill>
              </a:rPr>
              <a:t> relevantie; </a:t>
            </a:r>
            <a:r>
              <a:rPr lang="en-US" dirty="0">
                <a:solidFill>
                  <a:schemeClr val="tx1"/>
                </a:solidFill>
              </a:rPr>
              <a:t>draagt kennis </a:t>
            </a:r>
            <a:r>
              <a:rPr lang="en-US" dirty="0" err="1">
                <a:solidFill>
                  <a:schemeClr val="tx1"/>
                </a:solidFill>
              </a:rPr>
              <a:t>aan</a:t>
            </a:r>
            <a:r>
              <a:rPr lang="en-US" dirty="0">
                <a:solidFill>
                  <a:schemeClr val="tx1"/>
                </a:solidFill>
              </a:rPr>
              <a:t> </a:t>
            </a:r>
            <a:r>
              <a:rPr lang="en-US" dirty="0" err="1">
                <a:solidFill>
                  <a:schemeClr val="tx1"/>
                </a:solidFill>
              </a:rPr>
              <a:t>voor</a:t>
            </a:r>
            <a:r>
              <a:rPr lang="en-US" dirty="0">
                <a:solidFill>
                  <a:schemeClr val="tx1"/>
                </a:solidFill>
              </a:rPr>
              <a:t> </a:t>
            </a:r>
            <a:r>
              <a:rPr lang="en-US" dirty="0" err="1">
                <a:solidFill>
                  <a:schemeClr val="tx1"/>
                </a:solidFill>
              </a:rPr>
              <a:t>veranderen</a:t>
            </a:r>
            <a:r>
              <a:rPr lang="en-US" dirty="0">
                <a:solidFill>
                  <a:schemeClr val="tx1"/>
                </a:solidFill>
              </a:rPr>
              <a:t>/</a:t>
            </a:r>
            <a:r>
              <a:rPr lang="en-US" dirty="0" err="1">
                <a:solidFill>
                  <a:schemeClr val="tx1"/>
                </a:solidFill>
              </a:rPr>
              <a:t>oplossen</a:t>
            </a:r>
            <a:r>
              <a:rPr lang="en-US" dirty="0">
                <a:solidFill>
                  <a:schemeClr val="tx1"/>
                </a:solidFill>
              </a:rPr>
              <a:t> van </a:t>
            </a:r>
            <a:r>
              <a:rPr lang="en-US" dirty="0" err="1">
                <a:solidFill>
                  <a:schemeClr val="tx1"/>
                </a:solidFill>
              </a:rPr>
              <a:t>een</a:t>
            </a:r>
            <a:r>
              <a:rPr lang="en-US" dirty="0">
                <a:solidFill>
                  <a:schemeClr val="tx1"/>
                </a:solidFill>
              </a:rPr>
              <a:t> </a:t>
            </a:r>
            <a:r>
              <a:rPr lang="en-US" dirty="0" err="1">
                <a:solidFill>
                  <a:schemeClr val="tx1"/>
                </a:solidFill>
              </a:rPr>
              <a:t>maatschappelijk</a:t>
            </a:r>
            <a:r>
              <a:rPr lang="en-US" dirty="0">
                <a:solidFill>
                  <a:schemeClr val="tx1"/>
                </a:solidFill>
              </a:rPr>
              <a:t> </a:t>
            </a:r>
            <a:r>
              <a:rPr lang="en-US" dirty="0" err="1">
                <a:solidFill>
                  <a:schemeClr val="tx1"/>
                </a:solidFill>
              </a:rPr>
              <a:t>probleem</a:t>
            </a:r>
            <a:r>
              <a:rPr lang="en-US" dirty="0">
                <a:solidFill>
                  <a:schemeClr val="tx1"/>
                </a:solidFill>
              </a:rPr>
              <a:t>.</a:t>
            </a:r>
          </a:p>
          <a:p>
            <a:r>
              <a:rPr lang="en-US" b="1" dirty="0">
                <a:solidFill>
                  <a:schemeClr val="tx1"/>
                </a:solidFill>
              </a:rPr>
              <a:t>Praktische relevantie; </a:t>
            </a:r>
            <a:r>
              <a:rPr lang="en-US" dirty="0">
                <a:solidFill>
                  <a:schemeClr val="tx1"/>
                </a:solidFill>
              </a:rPr>
              <a:t>draagt </a:t>
            </a:r>
            <a:r>
              <a:rPr lang="en-US" dirty="0" err="1">
                <a:solidFill>
                  <a:schemeClr val="tx1"/>
                </a:solidFill>
              </a:rPr>
              <a:t>bij</a:t>
            </a:r>
            <a:r>
              <a:rPr lang="en-US" dirty="0">
                <a:solidFill>
                  <a:schemeClr val="tx1"/>
                </a:solidFill>
              </a:rPr>
              <a:t> </a:t>
            </a:r>
            <a:r>
              <a:rPr lang="en-US" dirty="0" err="1">
                <a:solidFill>
                  <a:schemeClr val="tx1"/>
                </a:solidFill>
              </a:rPr>
              <a:t>aan</a:t>
            </a:r>
            <a:r>
              <a:rPr lang="en-US" dirty="0">
                <a:solidFill>
                  <a:schemeClr val="tx1"/>
                </a:solidFill>
              </a:rPr>
              <a:t> </a:t>
            </a:r>
            <a:r>
              <a:rPr lang="en-US" dirty="0" err="1">
                <a:solidFill>
                  <a:schemeClr val="tx1"/>
                </a:solidFill>
              </a:rPr>
              <a:t>verbetering</a:t>
            </a:r>
            <a:r>
              <a:rPr lang="en-US" dirty="0">
                <a:solidFill>
                  <a:schemeClr val="tx1"/>
                </a:solidFill>
              </a:rPr>
              <a:t> in de (</a:t>
            </a:r>
            <a:r>
              <a:rPr lang="en-US" dirty="0" err="1">
                <a:solidFill>
                  <a:schemeClr val="tx1"/>
                </a:solidFill>
              </a:rPr>
              <a:t>beroeps</a:t>
            </a:r>
            <a:r>
              <a:rPr lang="en-US" dirty="0">
                <a:solidFill>
                  <a:schemeClr val="tx1"/>
                </a:solidFill>
              </a:rPr>
              <a:t>)</a:t>
            </a:r>
            <a:r>
              <a:rPr lang="en-US" dirty="0" err="1">
                <a:solidFill>
                  <a:schemeClr val="tx1"/>
                </a:solidFill>
              </a:rPr>
              <a:t>praktijk</a:t>
            </a:r>
            <a:r>
              <a:rPr lang="en-US" dirty="0">
                <a:solidFill>
                  <a:schemeClr val="tx1"/>
                </a:solidFill>
              </a:rPr>
              <a:t>.</a:t>
            </a:r>
            <a:endParaRPr lang="nl-NL" dirty="0"/>
          </a:p>
        </p:txBody>
      </p:sp>
      <p:sp>
        <p:nvSpPr>
          <p:cNvPr id="4" name="Titel 1"/>
          <p:cNvSpPr>
            <a:spLocks noGrp="1"/>
          </p:cNvSpPr>
          <p:nvPr>
            <p:ph type="title"/>
          </p:nvPr>
        </p:nvSpPr>
        <p:spPr>
          <a:xfrm>
            <a:off x="677334" y="443992"/>
            <a:ext cx="8596668" cy="918575"/>
          </a:xfrm>
        </p:spPr>
        <p:txBody>
          <a:bodyPr>
            <a:normAutofit fontScale="90000"/>
          </a:bodyPr>
          <a:lstStyle/>
          <a:p>
            <a:pPr>
              <a:spcBef>
                <a:spcPts val="800"/>
              </a:spcBef>
              <a:spcAft>
                <a:spcPts val="1200"/>
              </a:spcAft>
            </a:pPr>
            <a:r>
              <a:rPr lang="nl-NL" sz="3800" b="1" dirty="0"/>
              <a:t>Literatuuronderzoek</a:t>
            </a:r>
            <a:br>
              <a:rPr lang="nl-NL" sz="3800" b="1" dirty="0"/>
            </a:br>
            <a:br>
              <a:rPr lang="nl-NL" sz="3800" b="1" dirty="0"/>
            </a:br>
            <a:r>
              <a:rPr lang="nl-NL" sz="3000" b="1" dirty="0">
                <a:solidFill>
                  <a:schemeClr val="accent2"/>
                </a:solidFill>
              </a:rPr>
              <a:t>Relevantie</a:t>
            </a:r>
            <a:endParaRPr lang="nl-NL" b="1" dirty="0">
              <a:solidFill>
                <a:schemeClr val="accent2">
                  <a:lumMod val="75000"/>
                </a:schemeClr>
              </a:solidFill>
            </a:endParaRPr>
          </a:p>
        </p:txBody>
      </p:sp>
      <p:pic>
        <p:nvPicPr>
          <p:cNvPr id="7" name="Afbeelding 6"/>
          <p:cNvPicPr>
            <a:picLocks noChangeAspect="1"/>
          </p:cNvPicPr>
          <p:nvPr/>
        </p:nvPicPr>
        <p:blipFill>
          <a:blip r:embed="rId2"/>
          <a:stretch>
            <a:fillRect/>
          </a:stretch>
        </p:blipFill>
        <p:spPr>
          <a:xfrm>
            <a:off x="525099" y="6143897"/>
            <a:ext cx="969719" cy="714103"/>
          </a:xfrm>
          <a:prstGeom prst="rect">
            <a:avLst/>
          </a:prstGeom>
        </p:spPr>
      </p:pic>
      <p:sp>
        <p:nvSpPr>
          <p:cNvPr id="2" name="Tekstvak 1">
            <a:extLst>
              <a:ext uri="{FF2B5EF4-FFF2-40B4-BE49-F238E27FC236}">
                <a16:creationId xmlns:a16="http://schemas.microsoft.com/office/drawing/2014/main" id="{FB09F2DC-6DA0-67ED-0B2F-2DB12F8D01C7}"/>
              </a:ext>
            </a:extLst>
          </p:cNvPr>
          <p:cNvSpPr txBox="1"/>
          <p:nvPr/>
        </p:nvSpPr>
        <p:spPr>
          <a:xfrm>
            <a:off x="9531659" y="6331985"/>
            <a:ext cx="266034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accent1">
                    <a:lumMod val="40000"/>
                    <a:lumOff val="60000"/>
                  </a:schemeClr>
                </a:solidFill>
              </a:rPr>
              <a:t>C.L. Menig</a:t>
            </a:r>
          </a:p>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bg1"/>
                </a:solidFill>
              </a:rPr>
              <a:t>Keuzedeel: Doorstroom HBO</a:t>
            </a:r>
            <a:endParaRPr kumimoji="0" lang="nl-NL" sz="1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30365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t>Het onderzoeksdoel stel je op om de relevantie van je onderzoek aan te tonen.</a:t>
            </a:r>
          </a:p>
          <a:p>
            <a:r>
              <a:rPr lang="nl-NL" dirty="0"/>
              <a:t>De doelstelling van het onderzoek is nooit het oplossen van een probleem, maar het beter inzichtelijk maken van het probleem. </a:t>
            </a:r>
          </a:p>
        </p:txBody>
      </p:sp>
      <p:sp>
        <p:nvSpPr>
          <p:cNvPr id="5" name="Titel 1"/>
          <p:cNvSpPr>
            <a:spLocks noGrp="1"/>
          </p:cNvSpPr>
          <p:nvPr>
            <p:ph type="title"/>
          </p:nvPr>
        </p:nvSpPr>
        <p:spPr>
          <a:xfrm>
            <a:off x="677334" y="443992"/>
            <a:ext cx="8596668" cy="918575"/>
          </a:xfrm>
        </p:spPr>
        <p:txBody>
          <a:bodyPr>
            <a:normAutofit fontScale="90000"/>
          </a:bodyPr>
          <a:lstStyle/>
          <a:p>
            <a:pPr>
              <a:spcBef>
                <a:spcPts val="800"/>
              </a:spcBef>
              <a:spcAft>
                <a:spcPts val="1200"/>
              </a:spcAft>
            </a:pPr>
            <a:r>
              <a:rPr lang="nl-NL" sz="3800" b="1" dirty="0"/>
              <a:t>Literatuuronderzoek</a:t>
            </a:r>
            <a:br>
              <a:rPr lang="nl-NL" sz="3800" b="1" dirty="0"/>
            </a:br>
            <a:br>
              <a:rPr lang="nl-NL" sz="3800" b="1" dirty="0"/>
            </a:br>
            <a:r>
              <a:rPr lang="nl-NL" sz="3000" b="1" dirty="0">
                <a:solidFill>
                  <a:schemeClr val="accent2"/>
                </a:solidFill>
              </a:rPr>
              <a:t>Doel</a:t>
            </a:r>
            <a:endParaRPr lang="nl-NL" b="1" dirty="0">
              <a:solidFill>
                <a:schemeClr val="accent2">
                  <a:lumMod val="75000"/>
                </a:schemeClr>
              </a:solidFill>
            </a:endParaRPr>
          </a:p>
        </p:txBody>
      </p:sp>
      <p:pic>
        <p:nvPicPr>
          <p:cNvPr id="6" name="Afbeelding 5"/>
          <p:cNvPicPr>
            <a:picLocks noChangeAspect="1"/>
          </p:cNvPicPr>
          <p:nvPr/>
        </p:nvPicPr>
        <p:blipFill>
          <a:blip r:embed="rId2"/>
          <a:stretch>
            <a:fillRect/>
          </a:stretch>
        </p:blipFill>
        <p:spPr>
          <a:xfrm>
            <a:off x="891518" y="3441800"/>
            <a:ext cx="4769054" cy="2599562"/>
          </a:xfrm>
          <a:prstGeom prst="rect">
            <a:avLst/>
          </a:prstGeom>
        </p:spPr>
      </p:pic>
      <p:pic>
        <p:nvPicPr>
          <p:cNvPr id="7" name="Afbeelding 6"/>
          <p:cNvPicPr>
            <a:picLocks noChangeAspect="1"/>
          </p:cNvPicPr>
          <p:nvPr/>
        </p:nvPicPr>
        <p:blipFill>
          <a:blip r:embed="rId3"/>
          <a:stretch>
            <a:fillRect/>
          </a:stretch>
        </p:blipFill>
        <p:spPr>
          <a:xfrm>
            <a:off x="5874756" y="5243340"/>
            <a:ext cx="3294240" cy="655208"/>
          </a:xfrm>
          <a:prstGeom prst="rect">
            <a:avLst/>
          </a:prstGeom>
        </p:spPr>
      </p:pic>
      <p:pic>
        <p:nvPicPr>
          <p:cNvPr id="8" name="Afbeelding 7"/>
          <p:cNvPicPr>
            <a:picLocks noChangeAspect="1"/>
          </p:cNvPicPr>
          <p:nvPr/>
        </p:nvPicPr>
        <p:blipFill>
          <a:blip r:embed="rId4"/>
          <a:stretch>
            <a:fillRect/>
          </a:stretch>
        </p:blipFill>
        <p:spPr>
          <a:xfrm>
            <a:off x="525099" y="6143897"/>
            <a:ext cx="969719" cy="714103"/>
          </a:xfrm>
          <a:prstGeom prst="rect">
            <a:avLst/>
          </a:prstGeom>
        </p:spPr>
      </p:pic>
      <p:sp>
        <p:nvSpPr>
          <p:cNvPr id="2" name="Tekstvak 1">
            <a:extLst>
              <a:ext uri="{FF2B5EF4-FFF2-40B4-BE49-F238E27FC236}">
                <a16:creationId xmlns:a16="http://schemas.microsoft.com/office/drawing/2014/main" id="{C20991CD-8444-B988-5A50-7F5C92691AA9}"/>
              </a:ext>
            </a:extLst>
          </p:cNvPr>
          <p:cNvSpPr txBox="1"/>
          <p:nvPr/>
        </p:nvSpPr>
        <p:spPr>
          <a:xfrm>
            <a:off x="9531659" y="6331985"/>
            <a:ext cx="266034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accent1">
                    <a:lumMod val="40000"/>
                    <a:lumOff val="60000"/>
                  </a:schemeClr>
                </a:solidFill>
              </a:rPr>
              <a:t>C.L. Menig</a:t>
            </a:r>
          </a:p>
          <a:p>
            <a:pPr marL="0" marR="0" lvl="0" indent="0" defTabSz="914400" eaLnBrk="1" fontAlgn="auto" latinLnBrk="0" hangingPunct="1">
              <a:lnSpc>
                <a:spcPct val="100000"/>
              </a:lnSpc>
              <a:spcBef>
                <a:spcPts val="0"/>
              </a:spcBef>
              <a:spcAft>
                <a:spcPts val="0"/>
              </a:spcAft>
              <a:buClrTx/>
              <a:buSzTx/>
              <a:buFontTx/>
              <a:buNone/>
              <a:tabLst/>
              <a:defRPr/>
            </a:pPr>
            <a:r>
              <a:rPr lang="nl-NL" sz="1200" kern="0" dirty="0">
                <a:solidFill>
                  <a:schemeClr val="bg1"/>
                </a:solidFill>
              </a:rPr>
              <a:t>Keuzedeel: Doorstroom HBO</a:t>
            </a:r>
            <a:endParaRPr kumimoji="0" lang="nl-NL" sz="1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52896638"/>
      </p:ext>
    </p:extLst>
  </p:cSld>
  <p:clrMapOvr>
    <a:masterClrMapping/>
  </p:clrMapOvr>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363</TotalTime>
  <Words>921</Words>
  <Application>Microsoft Office PowerPoint</Application>
  <PresentationFormat>Breedbeeld</PresentationFormat>
  <Paragraphs>132</Paragraphs>
  <Slides>18</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Trebuchet MS</vt:lpstr>
      <vt:lpstr>Wingdings 3</vt:lpstr>
      <vt:lpstr>Facet</vt:lpstr>
      <vt:lpstr>PowerPoint-presentatie</vt:lpstr>
      <vt:lpstr>Inhoudsopgave</vt:lpstr>
      <vt:lpstr>Doel   </vt:lpstr>
      <vt:lpstr>Onderzoek  Herhaling</vt:lpstr>
      <vt:lpstr>Onderzoek  PICO</vt:lpstr>
      <vt:lpstr>Onderzoek  PICO</vt:lpstr>
      <vt:lpstr>Literatuuronderzoek  Relevantie </vt:lpstr>
      <vt:lpstr>Literatuuronderzoek  Relevantie</vt:lpstr>
      <vt:lpstr>Literatuuronderzoek  Doel</vt:lpstr>
      <vt:lpstr>Literatuuronderzoek  Verzamelen</vt:lpstr>
      <vt:lpstr>Korte pauze  5 min</vt:lpstr>
      <vt:lpstr>Literatuuronderzoek  Zoektermen</vt:lpstr>
      <vt:lpstr>Literatuuronderzoek  Booleaanse operatoren</vt:lpstr>
      <vt:lpstr>Literatuuronderzoek  Database</vt:lpstr>
      <vt:lpstr>Literatuuronderzoek  Website</vt:lpstr>
      <vt:lpstr>Literatuuronderzoek  Tips</vt:lpstr>
      <vt:lpstr>Doorstroom naar HBO  Opdracht: Casus</vt:lpstr>
      <vt:lpstr>Vragen?  </vt:lpstr>
    </vt:vector>
  </TitlesOfParts>
  <Company>MBO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Administrator</dc:creator>
  <cp:lastModifiedBy>Chamaira Menig</cp:lastModifiedBy>
  <cp:revision>32</cp:revision>
  <dcterms:created xsi:type="dcterms:W3CDTF">2020-03-02T19:04:45Z</dcterms:created>
  <dcterms:modified xsi:type="dcterms:W3CDTF">2023-01-19T20:09:16Z</dcterms:modified>
</cp:coreProperties>
</file>